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0"/>
  </p:notesMasterIdLst>
  <p:sldIdLst>
    <p:sldId id="256" r:id="rId2"/>
    <p:sldId id="277" r:id="rId3"/>
    <p:sldId id="265" r:id="rId4"/>
    <p:sldId id="272" r:id="rId5"/>
    <p:sldId id="270" r:id="rId6"/>
    <p:sldId id="275" r:id="rId7"/>
    <p:sldId id="269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52B41-2714-4AA4-BBCC-F969F61E2F20}" v="16" dt="2026-04-17T08:33:30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8"/>
  </p:normalViewPr>
  <p:slideViewPr>
    <p:cSldViewPr snapToGrid="0" snapToObject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 Shumilova (TAU)" userId="24e41129-3bae-4879-b424-27a9ff86a587" providerId="ADAL" clId="{EB1F9DC1-6439-43E2-8734-DB2E68EAADE7}"/>
    <pc:docChg chg="undo custSel addSld delSld modSld sldOrd">
      <pc:chgData name="Yulia Shumilova (TAU)" userId="24e41129-3bae-4879-b424-27a9ff86a587" providerId="ADAL" clId="{EB1F9DC1-6439-43E2-8734-DB2E68EAADE7}" dt="2026-04-17T08:42:14.820" v="659" actId="20577"/>
      <pc:docMkLst>
        <pc:docMk/>
      </pc:docMkLst>
      <pc:sldChg chg="modSp mod">
        <pc:chgData name="Yulia Shumilova (TAU)" userId="24e41129-3bae-4879-b424-27a9ff86a587" providerId="ADAL" clId="{EB1F9DC1-6439-43E2-8734-DB2E68EAADE7}" dt="2026-04-17T07:52:31.742" v="53"/>
        <pc:sldMkLst>
          <pc:docMk/>
          <pc:sldMk cId="1536969879" sldId="256"/>
        </pc:sldMkLst>
        <pc:spChg chg="mod">
          <ac:chgData name="Yulia Shumilova (TAU)" userId="24e41129-3bae-4879-b424-27a9ff86a587" providerId="ADAL" clId="{EB1F9DC1-6439-43E2-8734-DB2E68EAADE7}" dt="2026-04-17T07:52:31.742" v="53"/>
          <ac:spMkLst>
            <pc:docMk/>
            <pc:sldMk cId="1536969879" sldId="256"/>
            <ac:spMk id="2" creationId="{00000000-0000-0000-0000-000000000000}"/>
          </ac:spMkLst>
        </pc:spChg>
      </pc:sldChg>
      <pc:sldChg chg="modSp mod">
        <pc:chgData name="Yulia Shumilova (TAU)" userId="24e41129-3bae-4879-b424-27a9ff86a587" providerId="ADAL" clId="{EB1F9DC1-6439-43E2-8734-DB2E68EAADE7}" dt="2026-04-17T08:39:19.151" v="646" actId="20577"/>
        <pc:sldMkLst>
          <pc:docMk/>
          <pc:sldMk cId="2626244439" sldId="265"/>
        </pc:sldMkLst>
        <pc:graphicFrameChg chg="mod modGraphic">
          <ac:chgData name="Yulia Shumilova (TAU)" userId="24e41129-3bae-4879-b424-27a9ff86a587" providerId="ADAL" clId="{EB1F9DC1-6439-43E2-8734-DB2E68EAADE7}" dt="2026-04-17T08:39:19.151" v="646" actId="20577"/>
          <ac:graphicFrameMkLst>
            <pc:docMk/>
            <pc:sldMk cId="2626244439" sldId="265"/>
            <ac:graphicFrameMk id="27" creationId="{E8F5AEE0-F7CD-72FC-2640-8BDF5BA2855A}"/>
          </ac:graphicFrameMkLst>
        </pc:graphicFrameChg>
        <pc:picChg chg="mod">
          <ac:chgData name="Yulia Shumilova (TAU)" userId="24e41129-3bae-4879-b424-27a9ff86a587" providerId="ADAL" clId="{EB1F9DC1-6439-43E2-8734-DB2E68EAADE7}" dt="2026-04-17T07:42:11.152" v="29" actId="14100"/>
          <ac:picMkLst>
            <pc:docMk/>
            <pc:sldMk cId="2626244439" sldId="265"/>
            <ac:picMk id="7" creationId="{10729E0E-096A-B3A7-C21F-65708EF92BB9}"/>
          </ac:picMkLst>
        </pc:picChg>
      </pc:sldChg>
      <pc:sldChg chg="addSp modSp mod ord">
        <pc:chgData name="Yulia Shumilova (TAU)" userId="24e41129-3bae-4879-b424-27a9ff86a587" providerId="ADAL" clId="{EB1F9DC1-6439-43E2-8734-DB2E68EAADE7}" dt="2026-04-17T08:29:34.498" v="431" actId="1076"/>
        <pc:sldMkLst>
          <pc:docMk/>
          <pc:sldMk cId="6495938" sldId="269"/>
        </pc:sldMkLst>
        <pc:spChg chg="mod">
          <ac:chgData name="Yulia Shumilova (TAU)" userId="24e41129-3bae-4879-b424-27a9ff86a587" providerId="ADAL" clId="{EB1F9DC1-6439-43E2-8734-DB2E68EAADE7}" dt="2026-04-17T08:29:28.181" v="430" actId="1076"/>
          <ac:spMkLst>
            <pc:docMk/>
            <pc:sldMk cId="6495938" sldId="269"/>
            <ac:spMk id="2" creationId="{00000000-0000-0000-0000-000000000000}"/>
          </ac:spMkLst>
        </pc:spChg>
        <pc:picChg chg="add mod">
          <ac:chgData name="Yulia Shumilova (TAU)" userId="24e41129-3bae-4879-b424-27a9ff86a587" providerId="ADAL" clId="{EB1F9DC1-6439-43E2-8734-DB2E68EAADE7}" dt="2026-04-17T08:29:34.498" v="431" actId="1076"/>
          <ac:picMkLst>
            <pc:docMk/>
            <pc:sldMk cId="6495938" sldId="269"/>
            <ac:picMk id="6" creationId="{97C3D9AC-0E68-AC88-C2A4-66D81D4D2CCB}"/>
          </ac:picMkLst>
        </pc:picChg>
        <pc:picChg chg="add mod">
          <ac:chgData name="Yulia Shumilova (TAU)" userId="24e41129-3bae-4879-b424-27a9ff86a587" providerId="ADAL" clId="{EB1F9DC1-6439-43E2-8734-DB2E68EAADE7}" dt="2026-04-17T08:28:51.723" v="419" actId="1076"/>
          <ac:picMkLst>
            <pc:docMk/>
            <pc:sldMk cId="6495938" sldId="269"/>
            <ac:picMk id="7" creationId="{FC0532E9-1AB4-A6AD-58BD-B1AB4184DEF9}"/>
          </ac:picMkLst>
        </pc:picChg>
      </pc:sldChg>
      <pc:sldChg chg="addSp mod">
        <pc:chgData name="Yulia Shumilova (TAU)" userId="24e41129-3bae-4879-b424-27a9ff86a587" providerId="ADAL" clId="{EB1F9DC1-6439-43E2-8734-DB2E68EAADE7}" dt="2026-04-17T07:39:25.783" v="11" actId="9405"/>
        <pc:sldMkLst>
          <pc:docMk/>
          <pc:sldMk cId="150323164" sldId="270"/>
        </pc:sldMkLst>
        <pc:inkChg chg="add">
          <ac:chgData name="Yulia Shumilova (TAU)" userId="24e41129-3bae-4879-b424-27a9ff86a587" providerId="ADAL" clId="{EB1F9DC1-6439-43E2-8734-DB2E68EAADE7}" dt="2026-04-17T07:39:25.783" v="11" actId="9405"/>
          <ac:inkMkLst>
            <pc:docMk/>
            <pc:sldMk cId="150323164" sldId="270"/>
            <ac:inkMk id="3" creationId="{18044579-2DAE-DBB9-C65E-D225736FFC93}"/>
          </ac:inkMkLst>
        </pc:inkChg>
      </pc:sldChg>
      <pc:sldChg chg="del">
        <pc:chgData name="Yulia Shumilova (TAU)" userId="24e41129-3bae-4879-b424-27a9ff86a587" providerId="ADAL" clId="{EB1F9DC1-6439-43E2-8734-DB2E68EAADE7}" dt="2026-04-17T07:38:42.906" v="10" actId="2696"/>
        <pc:sldMkLst>
          <pc:docMk/>
          <pc:sldMk cId="1018826464" sldId="271"/>
        </pc:sldMkLst>
      </pc:sldChg>
      <pc:sldChg chg="delSp modSp del mod">
        <pc:chgData name="Yulia Shumilova (TAU)" userId="24e41129-3bae-4879-b424-27a9ff86a587" providerId="ADAL" clId="{EB1F9DC1-6439-43E2-8734-DB2E68EAADE7}" dt="2026-04-17T08:29:53.667" v="432" actId="2696"/>
        <pc:sldMkLst>
          <pc:docMk/>
          <pc:sldMk cId="2712631706" sldId="273"/>
        </pc:sldMkLst>
        <pc:spChg chg="mod">
          <ac:chgData name="Yulia Shumilova (TAU)" userId="24e41129-3bae-4879-b424-27a9ff86a587" providerId="ADAL" clId="{EB1F9DC1-6439-43E2-8734-DB2E68EAADE7}" dt="2026-04-17T08:28:11.597" v="409" actId="21"/>
          <ac:spMkLst>
            <pc:docMk/>
            <pc:sldMk cId="2712631706" sldId="273"/>
            <ac:spMk id="3" creationId="{0E7F0D07-11EC-F712-AF1E-E54C561E0906}"/>
          </ac:spMkLst>
        </pc:spChg>
        <pc:picChg chg="del">
          <ac:chgData name="Yulia Shumilova (TAU)" userId="24e41129-3bae-4879-b424-27a9ff86a587" providerId="ADAL" clId="{EB1F9DC1-6439-43E2-8734-DB2E68EAADE7}" dt="2026-04-17T08:28:40.830" v="415" actId="21"/>
          <ac:picMkLst>
            <pc:docMk/>
            <pc:sldMk cId="2712631706" sldId="273"/>
            <ac:picMk id="7" creationId="{FC0532E9-1AB4-A6AD-58BD-B1AB4184DEF9}"/>
          </ac:picMkLst>
        </pc:picChg>
        <pc:picChg chg="del">
          <ac:chgData name="Yulia Shumilova (TAU)" userId="24e41129-3bae-4879-b424-27a9ff86a587" providerId="ADAL" clId="{EB1F9DC1-6439-43E2-8734-DB2E68EAADE7}" dt="2026-04-17T08:28:54.986" v="420" actId="21"/>
          <ac:picMkLst>
            <pc:docMk/>
            <pc:sldMk cId="2712631706" sldId="273"/>
            <ac:picMk id="8" creationId="{949EBCFA-89E7-CCF8-7C2E-46C64E8E1AFE}"/>
          </ac:picMkLst>
        </pc:picChg>
      </pc:sldChg>
      <pc:sldChg chg="del ord">
        <pc:chgData name="Yulia Shumilova (TAU)" userId="24e41129-3bae-4879-b424-27a9ff86a587" providerId="ADAL" clId="{EB1F9DC1-6439-43E2-8734-DB2E68EAADE7}" dt="2026-04-17T08:07:43.773" v="206" actId="2696"/>
        <pc:sldMkLst>
          <pc:docMk/>
          <pc:sldMk cId="1043861254" sldId="274"/>
        </pc:sldMkLst>
      </pc:sldChg>
      <pc:sldChg chg="addSp delSp modSp new mod ord">
        <pc:chgData name="Yulia Shumilova (TAU)" userId="24e41129-3bae-4879-b424-27a9ff86a587" providerId="ADAL" clId="{EB1F9DC1-6439-43E2-8734-DB2E68EAADE7}" dt="2026-04-17T08:35:32.700" v="501" actId="20577"/>
        <pc:sldMkLst>
          <pc:docMk/>
          <pc:sldMk cId="2947378916" sldId="275"/>
        </pc:sldMkLst>
        <pc:spChg chg="mod">
          <ac:chgData name="Yulia Shumilova (TAU)" userId="24e41129-3bae-4879-b424-27a9ff86a587" providerId="ADAL" clId="{EB1F9DC1-6439-43E2-8734-DB2E68EAADE7}" dt="2026-04-17T08:23:23.665" v="341" actId="20577"/>
          <ac:spMkLst>
            <pc:docMk/>
            <pc:sldMk cId="2947378916" sldId="275"/>
            <ac:spMk id="2" creationId="{6D747F9A-20C2-E209-037C-CE9BB4184589}"/>
          </ac:spMkLst>
        </pc:spChg>
        <pc:spChg chg="add del mod">
          <ac:chgData name="Yulia Shumilova (TAU)" userId="24e41129-3bae-4879-b424-27a9ff86a587" providerId="ADAL" clId="{EB1F9DC1-6439-43E2-8734-DB2E68EAADE7}" dt="2026-04-17T08:04:13.938" v="181"/>
          <ac:spMkLst>
            <pc:docMk/>
            <pc:sldMk cId="2947378916" sldId="275"/>
            <ac:spMk id="3" creationId="{FFD15457-C75B-553C-75B5-120D310BC919}"/>
          </ac:spMkLst>
        </pc:spChg>
        <pc:graphicFrameChg chg="add mod modGraphic">
          <ac:chgData name="Yulia Shumilova (TAU)" userId="24e41129-3bae-4879-b424-27a9ff86a587" providerId="ADAL" clId="{EB1F9DC1-6439-43E2-8734-DB2E68EAADE7}" dt="2026-04-17T08:35:32.700" v="501" actId="20577"/>
          <ac:graphicFrameMkLst>
            <pc:docMk/>
            <pc:sldMk cId="2947378916" sldId="275"/>
            <ac:graphicFrameMk id="4" creationId="{E675A556-7C5B-9A6C-6DEB-757BFC22E2CD}"/>
          </ac:graphicFrameMkLst>
        </pc:graphicFrameChg>
      </pc:sldChg>
      <pc:sldChg chg="del">
        <pc:chgData name="Yulia Shumilova (TAU)" userId="24e41129-3bae-4879-b424-27a9ff86a587" providerId="ADAL" clId="{EB1F9DC1-6439-43E2-8734-DB2E68EAADE7}" dt="2026-04-17T07:38:33.209" v="9" actId="2696"/>
        <pc:sldMkLst>
          <pc:docMk/>
          <pc:sldMk cId="3823617408" sldId="275"/>
        </pc:sldMkLst>
      </pc:sldChg>
      <pc:sldChg chg="delSp modSp add mod">
        <pc:chgData name="Yulia Shumilova (TAU)" userId="24e41129-3bae-4879-b424-27a9ff86a587" providerId="ADAL" clId="{EB1F9DC1-6439-43E2-8734-DB2E68EAADE7}" dt="2026-04-17T08:25:49.272" v="408" actId="1076"/>
        <pc:sldMkLst>
          <pc:docMk/>
          <pc:sldMk cId="3800166130" sldId="276"/>
        </pc:sldMkLst>
        <pc:spChg chg="mod">
          <ac:chgData name="Yulia Shumilova (TAU)" userId="24e41129-3bae-4879-b424-27a9ff86a587" providerId="ADAL" clId="{EB1F9DC1-6439-43E2-8734-DB2E68EAADE7}" dt="2026-04-17T08:24:51.408" v="346" actId="27636"/>
          <ac:spMkLst>
            <pc:docMk/>
            <pc:sldMk cId="3800166130" sldId="276"/>
            <ac:spMk id="2" creationId="{1E91424D-E325-C38E-1B7B-2376F05CEC03}"/>
          </ac:spMkLst>
        </pc:spChg>
        <pc:spChg chg="mod">
          <ac:chgData name="Yulia Shumilova (TAU)" userId="24e41129-3bae-4879-b424-27a9ff86a587" providerId="ADAL" clId="{EB1F9DC1-6439-43E2-8734-DB2E68EAADE7}" dt="2026-04-17T08:25:49.272" v="408" actId="1076"/>
          <ac:spMkLst>
            <pc:docMk/>
            <pc:sldMk cId="3800166130" sldId="276"/>
            <ac:spMk id="3" creationId="{019975D5-6CCF-22AE-8A14-BF84352282AE}"/>
          </ac:spMkLst>
        </pc:spChg>
        <pc:picChg chg="del">
          <ac:chgData name="Yulia Shumilova (TAU)" userId="24e41129-3bae-4879-b424-27a9ff86a587" providerId="ADAL" clId="{EB1F9DC1-6439-43E2-8734-DB2E68EAADE7}" dt="2026-04-17T08:25:38.447" v="394" actId="478"/>
          <ac:picMkLst>
            <pc:docMk/>
            <pc:sldMk cId="3800166130" sldId="276"/>
            <ac:picMk id="7" creationId="{7FC931D9-F49F-C5F8-51D4-D19D125CDC9D}"/>
          </ac:picMkLst>
        </pc:picChg>
        <pc:picChg chg="del">
          <ac:chgData name="Yulia Shumilova (TAU)" userId="24e41129-3bae-4879-b424-27a9ff86a587" providerId="ADAL" clId="{EB1F9DC1-6439-43E2-8734-DB2E68EAADE7}" dt="2026-04-17T08:25:36.446" v="393" actId="478"/>
          <ac:picMkLst>
            <pc:docMk/>
            <pc:sldMk cId="3800166130" sldId="276"/>
            <ac:picMk id="8" creationId="{9BDC5CE8-AD34-7756-5EBB-EC4D27C1207C}"/>
          </ac:picMkLst>
        </pc:picChg>
      </pc:sldChg>
      <pc:sldChg chg="addSp modSp new mod setBg">
        <pc:chgData name="Yulia Shumilova (TAU)" userId="24e41129-3bae-4879-b424-27a9ff86a587" providerId="ADAL" clId="{EB1F9DC1-6439-43E2-8734-DB2E68EAADE7}" dt="2026-04-17T08:42:14.820" v="659" actId="20577"/>
        <pc:sldMkLst>
          <pc:docMk/>
          <pc:sldMk cId="1098562194" sldId="277"/>
        </pc:sldMkLst>
        <pc:spChg chg="mod">
          <ac:chgData name="Yulia Shumilova (TAU)" userId="24e41129-3bae-4879-b424-27a9ff86a587" providerId="ADAL" clId="{EB1F9DC1-6439-43E2-8734-DB2E68EAADE7}" dt="2026-04-17T08:41:06.963" v="649" actId="26606"/>
          <ac:spMkLst>
            <pc:docMk/>
            <pc:sldMk cId="1098562194" sldId="277"/>
            <ac:spMk id="2" creationId="{7E90323E-1F40-50FD-15E7-F52A9DA3AA4E}"/>
          </ac:spMkLst>
        </pc:spChg>
        <pc:spChg chg="mod">
          <ac:chgData name="Yulia Shumilova (TAU)" userId="24e41129-3bae-4879-b424-27a9ff86a587" providerId="ADAL" clId="{EB1F9DC1-6439-43E2-8734-DB2E68EAADE7}" dt="2026-04-17T08:42:14.820" v="659" actId="20577"/>
          <ac:spMkLst>
            <pc:docMk/>
            <pc:sldMk cId="1098562194" sldId="277"/>
            <ac:spMk id="3" creationId="{79F39521-D495-D28A-FB31-CE93EE58449A}"/>
          </ac:spMkLst>
        </pc:spChg>
        <pc:spChg chg="add">
          <ac:chgData name="Yulia Shumilova (TAU)" userId="24e41129-3bae-4879-b424-27a9ff86a587" providerId="ADAL" clId="{EB1F9DC1-6439-43E2-8734-DB2E68EAADE7}" dt="2026-04-17T08:41:06.963" v="649" actId="26606"/>
          <ac:spMkLst>
            <pc:docMk/>
            <pc:sldMk cId="1098562194" sldId="277"/>
            <ac:spMk id="10" creationId="{3BCB5F6A-9EB0-40B0-9D13-3023E9A20508}"/>
          </ac:spMkLst>
        </pc:spChg>
        <pc:picChg chg="add mod">
          <ac:chgData name="Yulia Shumilova (TAU)" userId="24e41129-3bae-4879-b424-27a9ff86a587" providerId="ADAL" clId="{EB1F9DC1-6439-43E2-8734-DB2E68EAADE7}" dt="2026-04-17T08:41:06.963" v="649" actId="26606"/>
          <ac:picMkLst>
            <pc:docMk/>
            <pc:sldMk cId="1098562194" sldId="277"/>
            <ac:picMk id="5" creationId="{0CDEF8DF-2982-5206-3498-11081EBB2FB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hyperlink" Target="https://enoll.org/living-labs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hyperlink" Target="https://enoll.org/living-labs/" TargetMode="External"/><Relationship Id="rId1" Type="http://schemas.openxmlformats.org/officeDocument/2006/relationships/image" Target="../media/image5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E634B-2C1A-468D-B01E-E283938B22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CF71D1-A274-4164-92D5-F58DEAB375A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i="0" dirty="0"/>
            <a:t>Living </a:t>
          </a:r>
          <a:r>
            <a:rPr lang="en-US" sz="1700" i="0" dirty="0">
              <a:latin typeface="Trebuchet MS" panose="020B0603020202020204"/>
            </a:rPr>
            <a:t>labs are user-</a:t>
          </a:r>
          <a:r>
            <a:rPr lang="en-US" sz="1700" i="0" dirty="0" err="1">
              <a:latin typeface="Trebuchet MS" panose="020B0603020202020204"/>
            </a:rPr>
            <a:t>centred</a:t>
          </a:r>
          <a:r>
            <a:rPr lang="en-US" sz="1700" i="0" dirty="0"/>
            <a:t>, open innovation </a:t>
          </a:r>
          <a:r>
            <a:rPr lang="en-US" sz="1700" i="0" dirty="0">
              <a:latin typeface="Trebuchet MS" panose="020B0603020202020204"/>
            </a:rPr>
            <a:t>platforms</a:t>
          </a:r>
          <a:r>
            <a:rPr lang="en-US" sz="1700" i="0" dirty="0"/>
            <a:t> based on a systematic user co-creation approach in real-life settings</a:t>
          </a:r>
          <a:r>
            <a:rPr lang="en-US" sz="1700" dirty="0">
              <a:latin typeface="Trebuchet MS" panose="020B0603020202020204"/>
            </a:rPr>
            <a:t> (</a:t>
          </a:r>
          <a:r>
            <a:rPr lang="en-US" sz="1700" dirty="0">
              <a:latin typeface="Trebuchet MS" panose="020B0603020202020204"/>
              <a:hlinkClick xmlns:r="http://schemas.openxmlformats.org/officeDocument/2006/relationships" r:id="rId1"/>
            </a:rPr>
            <a:t>ENOLL</a:t>
          </a:r>
          <a:r>
            <a:rPr lang="en-US" sz="1700" dirty="0">
              <a:latin typeface="Trebuchet MS" panose="020B0603020202020204"/>
            </a:rPr>
            <a:t>)</a:t>
          </a:r>
          <a:endParaRPr lang="en-US" sz="1700" dirty="0"/>
        </a:p>
      </dgm:t>
    </dgm:pt>
    <dgm:pt modelId="{3C4A7B7F-0B84-4379-9F2C-BF07B5E956CB}" type="parTrans" cxnId="{190F7FEB-CF2E-4709-98B7-15D894DE4819}">
      <dgm:prSet/>
      <dgm:spPr/>
      <dgm:t>
        <a:bodyPr/>
        <a:lstStyle/>
        <a:p>
          <a:endParaRPr lang="en-US"/>
        </a:p>
      </dgm:t>
    </dgm:pt>
    <dgm:pt modelId="{823F9523-6F25-4931-B966-A475B487C2B3}" type="sibTrans" cxnId="{190F7FEB-CF2E-4709-98B7-15D894DE4819}">
      <dgm:prSet/>
      <dgm:spPr/>
      <dgm:t>
        <a:bodyPr/>
        <a:lstStyle/>
        <a:p>
          <a:endParaRPr lang="en-US"/>
        </a:p>
      </dgm:t>
    </dgm:pt>
    <dgm:pt modelId="{3B23D28D-A768-4E51-ADC4-433EDBF17A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/>
            <a:t>Living labs bring together </a:t>
          </a:r>
          <a:r>
            <a:rPr lang="en-US" i="0" dirty="0">
              <a:latin typeface="Trebuchet MS" panose="020B0603020202020204"/>
            </a:rPr>
            <a:t>the key stakeholders in the field</a:t>
          </a:r>
          <a:r>
            <a:rPr lang="en-US" i="0" dirty="0"/>
            <a:t> </a:t>
          </a:r>
          <a:r>
            <a:rPr lang="en-US" i="0" dirty="0">
              <a:latin typeface="Trebuchet MS" panose="020B0603020202020204"/>
            </a:rPr>
            <a:t>- </a:t>
          </a:r>
          <a:r>
            <a:rPr lang="en-US" i="0" dirty="0"/>
            <a:t>to focus on </a:t>
          </a:r>
          <a:r>
            <a:rPr lang="en-US" i="0" dirty="0">
              <a:latin typeface="Trebuchet MS" panose="020B0603020202020204"/>
            </a:rPr>
            <a:t>the 'wicked</a:t>
          </a:r>
          <a:r>
            <a:rPr lang="en-US" i="0" dirty="0"/>
            <a:t> </a:t>
          </a:r>
          <a:r>
            <a:rPr lang="en-US" i="0" dirty="0">
              <a:latin typeface="Trebuchet MS" panose="020B0603020202020204"/>
            </a:rPr>
            <a:t>societal  problems' </a:t>
          </a:r>
          <a:r>
            <a:rPr lang="en-US" i="0" dirty="0"/>
            <a:t>(youth employability</a:t>
          </a:r>
          <a:r>
            <a:rPr lang="en-US" i="0" dirty="0">
              <a:latin typeface="Trebuchet MS" panose="020B0603020202020204"/>
            </a:rPr>
            <a:t>).</a:t>
          </a:r>
          <a:endParaRPr lang="en-US" dirty="0"/>
        </a:p>
      </dgm:t>
    </dgm:pt>
    <dgm:pt modelId="{4400F7A0-BEB1-4D3C-A1C9-5BF1BEE52E39}" type="parTrans" cxnId="{BDDED6F0-7910-4EF9-9F56-6087144C3EBD}">
      <dgm:prSet/>
      <dgm:spPr/>
      <dgm:t>
        <a:bodyPr/>
        <a:lstStyle/>
        <a:p>
          <a:endParaRPr lang="en-US"/>
        </a:p>
      </dgm:t>
    </dgm:pt>
    <dgm:pt modelId="{18823A92-C266-4772-A01E-7E6874DC2C63}" type="sibTrans" cxnId="{BDDED6F0-7910-4EF9-9F56-6087144C3EBD}">
      <dgm:prSet/>
      <dgm:spPr/>
      <dgm:t>
        <a:bodyPr/>
        <a:lstStyle/>
        <a:p>
          <a:endParaRPr lang="en-US"/>
        </a:p>
      </dgm:t>
    </dgm:pt>
    <dgm:pt modelId="{3FA7111C-9BCE-4235-BC03-DAE555F5998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z="1700" dirty="0"/>
            <a:t>These </a:t>
          </a:r>
          <a:r>
            <a:rPr lang="en-US" sz="1700" dirty="0">
              <a:latin typeface="Trebuchet MS" panose="020B0603020202020204"/>
            </a:rPr>
            <a:t>problems</a:t>
          </a:r>
          <a:r>
            <a:rPr lang="en-US" sz="1700" dirty="0"/>
            <a:t> have no single solution. </a:t>
          </a:r>
          <a:r>
            <a:rPr lang="en-US" sz="1700" dirty="0">
              <a:latin typeface="Trebuchet MS" panose="020B0603020202020204"/>
            </a:rPr>
            <a:t>LLs </a:t>
          </a:r>
          <a:r>
            <a:rPr lang="en-US" sz="1700" dirty="0"/>
            <a:t> </a:t>
          </a:r>
          <a:r>
            <a:rPr lang="en-US" sz="1700" dirty="0">
              <a:latin typeface="Trebuchet MS" panose="020B0603020202020204"/>
            </a:rPr>
            <a:t>offer</a:t>
          </a:r>
          <a:r>
            <a:rPr lang="en-US" sz="1700" dirty="0"/>
            <a:t> a collaborative</a:t>
          </a:r>
          <a:r>
            <a:rPr lang="en-US" sz="1700" dirty="0">
              <a:latin typeface="Trebuchet MS" panose="020B0603020202020204"/>
            </a:rPr>
            <a:t> space for</a:t>
          </a:r>
          <a:r>
            <a:rPr lang="en-US" sz="1700" dirty="0"/>
            <a:t> integrating diverse perspectives</a:t>
          </a:r>
          <a:r>
            <a:rPr lang="en-US" sz="1700" dirty="0">
              <a:latin typeface="Trebuchet MS" panose="020B0603020202020204"/>
            </a:rPr>
            <a:t>.</a:t>
          </a:r>
          <a:r>
            <a:rPr lang="en-US" sz="1700" dirty="0"/>
            <a:t> </a:t>
          </a:r>
          <a:endParaRPr lang="en-US" sz="1700" dirty="0">
            <a:latin typeface="Trebuchet MS" panose="020B0603020202020204"/>
          </a:endParaRPr>
        </a:p>
      </dgm:t>
    </dgm:pt>
    <dgm:pt modelId="{40A327F7-BDB4-4D96-B3A9-9551179B4272}" type="parTrans" cxnId="{8D513C1C-EAD6-4FCF-8467-18FB7DA692C1}">
      <dgm:prSet/>
      <dgm:spPr/>
      <dgm:t>
        <a:bodyPr/>
        <a:lstStyle/>
        <a:p>
          <a:endParaRPr lang="en-US"/>
        </a:p>
      </dgm:t>
    </dgm:pt>
    <dgm:pt modelId="{AE147202-EDDE-4632-9F86-F5CEE64C9790}" type="sibTrans" cxnId="{8D513C1C-EAD6-4FCF-8467-18FB7DA692C1}">
      <dgm:prSet/>
      <dgm:spPr/>
      <dgm:t>
        <a:bodyPr/>
        <a:lstStyle/>
        <a:p>
          <a:endParaRPr lang="en-US"/>
        </a:p>
      </dgm:t>
    </dgm:pt>
    <dgm:pt modelId="{75D16C2F-67EB-4668-8521-3B346D0E8125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Stakeholder engagement in LL is voluntary, open, and involves active dialog</a:t>
          </a:r>
          <a:r>
            <a:rPr lang="en-US" dirty="0">
              <a:latin typeface="Trebuchet MS" panose="020B0603020202020204"/>
            </a:rPr>
            <a:t> and feedback loops</a:t>
          </a:r>
          <a:r>
            <a:rPr lang="en-US" dirty="0"/>
            <a:t> </a:t>
          </a:r>
        </a:p>
      </dgm:t>
    </dgm:pt>
    <dgm:pt modelId="{5DE9A82C-CE19-484D-9145-E42F4A3A1E51}" type="parTrans" cxnId="{4EC2C46A-91CA-4420-A307-265AA22E9957}">
      <dgm:prSet/>
      <dgm:spPr/>
      <dgm:t>
        <a:bodyPr/>
        <a:lstStyle/>
        <a:p>
          <a:endParaRPr lang="fi-FI"/>
        </a:p>
      </dgm:t>
    </dgm:pt>
    <dgm:pt modelId="{C5989C57-7E70-47D6-A283-5D2FF11BACF2}" type="sibTrans" cxnId="{4EC2C46A-91CA-4420-A307-265AA22E9957}">
      <dgm:prSet/>
      <dgm:spPr/>
      <dgm:t>
        <a:bodyPr/>
        <a:lstStyle/>
        <a:p>
          <a:endParaRPr lang="fi-FI"/>
        </a:p>
      </dgm:t>
    </dgm:pt>
    <dgm:pt modelId="{12B6B5FB-CA37-4E13-86EA-9AE44BFBA73F}" type="pres">
      <dgm:prSet presAssocID="{7FAE634B-2C1A-468D-B01E-E283938B22AE}" presName="root" presStyleCnt="0">
        <dgm:presLayoutVars>
          <dgm:dir/>
          <dgm:resizeHandles val="exact"/>
        </dgm:presLayoutVars>
      </dgm:prSet>
      <dgm:spPr/>
    </dgm:pt>
    <dgm:pt modelId="{A350B8E0-EE17-4DB6-AEFA-B21DA9B4DF8B}" type="pres">
      <dgm:prSet presAssocID="{71CF71D1-A274-4164-92D5-F58DEAB375A1}" presName="compNode" presStyleCnt="0"/>
      <dgm:spPr/>
    </dgm:pt>
    <dgm:pt modelId="{3C79B1D5-5B8B-47DF-92EE-AE434FE16573}" type="pres">
      <dgm:prSet presAssocID="{71CF71D1-A274-4164-92D5-F58DEAB375A1}" presName="bgRect" presStyleLbl="bgShp" presStyleIdx="0" presStyleCnt="4"/>
      <dgm:spPr/>
    </dgm:pt>
    <dgm:pt modelId="{6C4EF4C7-38E2-49CB-84DA-177344BCC978}" type="pres">
      <dgm:prSet presAssocID="{71CF71D1-A274-4164-92D5-F58DEAB375A1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C296F07-747F-4C2F-B9C9-A3CF7B2FECA2}" type="pres">
      <dgm:prSet presAssocID="{71CF71D1-A274-4164-92D5-F58DEAB375A1}" presName="spaceRect" presStyleCnt="0"/>
      <dgm:spPr/>
    </dgm:pt>
    <dgm:pt modelId="{D61AACB5-F63D-45CC-971A-00F1EC516296}" type="pres">
      <dgm:prSet presAssocID="{71CF71D1-A274-4164-92D5-F58DEAB375A1}" presName="parTx" presStyleLbl="revTx" presStyleIdx="0" presStyleCnt="4">
        <dgm:presLayoutVars>
          <dgm:chMax val="0"/>
          <dgm:chPref val="0"/>
        </dgm:presLayoutVars>
      </dgm:prSet>
      <dgm:spPr/>
    </dgm:pt>
    <dgm:pt modelId="{EDE6F4FA-1A37-4CA7-B4EC-032177604F19}" type="pres">
      <dgm:prSet presAssocID="{823F9523-6F25-4931-B966-A475B487C2B3}" presName="sibTrans" presStyleCnt="0"/>
      <dgm:spPr/>
    </dgm:pt>
    <dgm:pt modelId="{F29030FA-BB4E-4E11-9669-05BD0CB0DD0A}" type="pres">
      <dgm:prSet presAssocID="{3B23D28D-A768-4E51-ADC4-433EDBF17A78}" presName="compNode" presStyleCnt="0"/>
      <dgm:spPr/>
    </dgm:pt>
    <dgm:pt modelId="{2203E897-BB54-471E-817F-A79A825E017E}" type="pres">
      <dgm:prSet presAssocID="{3B23D28D-A768-4E51-ADC4-433EDBF17A78}" presName="bgRect" presStyleLbl="bgShp" presStyleIdx="1" presStyleCnt="4"/>
      <dgm:spPr/>
    </dgm:pt>
    <dgm:pt modelId="{8612153D-617F-49A9-9E4B-BC777D6C9F82}" type="pres">
      <dgm:prSet presAssocID="{3B23D28D-A768-4E51-ADC4-433EDBF17A78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FE3B1DE-3014-40E6-8B5B-4BE8D9EE228C}" type="pres">
      <dgm:prSet presAssocID="{3B23D28D-A768-4E51-ADC4-433EDBF17A78}" presName="spaceRect" presStyleCnt="0"/>
      <dgm:spPr/>
    </dgm:pt>
    <dgm:pt modelId="{2BB035DE-53EB-4E2B-9620-27158BD184ED}" type="pres">
      <dgm:prSet presAssocID="{3B23D28D-A768-4E51-ADC4-433EDBF17A78}" presName="parTx" presStyleLbl="revTx" presStyleIdx="1" presStyleCnt="4">
        <dgm:presLayoutVars>
          <dgm:chMax val="0"/>
          <dgm:chPref val="0"/>
        </dgm:presLayoutVars>
      </dgm:prSet>
      <dgm:spPr/>
    </dgm:pt>
    <dgm:pt modelId="{B646BDDF-49A6-4051-8DA0-0397F5E1E2EC}" type="pres">
      <dgm:prSet presAssocID="{18823A92-C266-4772-A01E-7E6874DC2C63}" presName="sibTrans" presStyleCnt="0"/>
      <dgm:spPr/>
    </dgm:pt>
    <dgm:pt modelId="{B017480C-3C51-461F-8241-AAC7BF78EBEE}" type="pres">
      <dgm:prSet presAssocID="{3FA7111C-9BCE-4235-BC03-DAE555F5998E}" presName="compNode" presStyleCnt="0"/>
      <dgm:spPr/>
    </dgm:pt>
    <dgm:pt modelId="{B8E855E6-9EC0-44D6-803E-4E579C44F41A}" type="pres">
      <dgm:prSet presAssocID="{3FA7111C-9BCE-4235-BC03-DAE555F5998E}" presName="bgRect" presStyleLbl="bgShp" presStyleIdx="2" presStyleCnt="4"/>
      <dgm:spPr/>
    </dgm:pt>
    <dgm:pt modelId="{3910BD78-F515-46C0-AD14-599C497D877D}" type="pres">
      <dgm:prSet presAssocID="{3FA7111C-9BCE-4235-BC03-DAE555F5998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A90E6C6-8631-43E7-B00C-1DE5E7AA586A}" type="pres">
      <dgm:prSet presAssocID="{3FA7111C-9BCE-4235-BC03-DAE555F5998E}" presName="spaceRect" presStyleCnt="0"/>
      <dgm:spPr/>
    </dgm:pt>
    <dgm:pt modelId="{CEEA1E40-D53B-4BD5-BF38-89A29A361272}" type="pres">
      <dgm:prSet presAssocID="{3FA7111C-9BCE-4235-BC03-DAE555F5998E}" presName="parTx" presStyleLbl="revTx" presStyleIdx="2" presStyleCnt="4">
        <dgm:presLayoutVars>
          <dgm:chMax val="0"/>
          <dgm:chPref val="0"/>
        </dgm:presLayoutVars>
      </dgm:prSet>
      <dgm:spPr/>
    </dgm:pt>
    <dgm:pt modelId="{3E655610-EB38-4667-B04F-A19BD52659B4}" type="pres">
      <dgm:prSet presAssocID="{AE147202-EDDE-4632-9F86-F5CEE64C9790}" presName="sibTrans" presStyleCnt="0"/>
      <dgm:spPr/>
    </dgm:pt>
    <dgm:pt modelId="{0FFE48DF-01A0-4D7B-B0FE-7ED959213C50}" type="pres">
      <dgm:prSet presAssocID="{75D16C2F-67EB-4668-8521-3B346D0E8125}" presName="compNode" presStyleCnt="0"/>
      <dgm:spPr/>
    </dgm:pt>
    <dgm:pt modelId="{2D75DBD4-5F8E-450A-964C-003AC9E61A1C}" type="pres">
      <dgm:prSet presAssocID="{75D16C2F-67EB-4668-8521-3B346D0E8125}" presName="bgRect" presStyleLbl="bgShp" presStyleIdx="3" presStyleCnt="4"/>
      <dgm:spPr/>
    </dgm:pt>
    <dgm:pt modelId="{B01BC77F-6619-4F0B-9490-D5564DB79BD5}" type="pres">
      <dgm:prSet presAssocID="{75D16C2F-67EB-4668-8521-3B346D0E8125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cking Box Open outline"/>
        </a:ext>
      </dgm:extLst>
    </dgm:pt>
    <dgm:pt modelId="{7A467AD0-557F-410C-9194-282404AD9080}" type="pres">
      <dgm:prSet presAssocID="{75D16C2F-67EB-4668-8521-3B346D0E8125}" presName="spaceRect" presStyleCnt="0"/>
      <dgm:spPr/>
    </dgm:pt>
    <dgm:pt modelId="{40A0EE76-4727-4372-9F1F-7B5562488387}" type="pres">
      <dgm:prSet presAssocID="{75D16C2F-67EB-4668-8521-3B346D0E812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D5121A-6C55-4D96-9E43-8E6A97322E6D}" type="presOf" srcId="{75D16C2F-67EB-4668-8521-3B346D0E8125}" destId="{40A0EE76-4727-4372-9F1F-7B5562488387}" srcOrd="0" destOrd="0" presId="urn:microsoft.com/office/officeart/2018/2/layout/IconVerticalSolidList"/>
    <dgm:cxn modelId="{8D513C1C-EAD6-4FCF-8467-18FB7DA692C1}" srcId="{7FAE634B-2C1A-468D-B01E-E283938B22AE}" destId="{3FA7111C-9BCE-4235-BC03-DAE555F5998E}" srcOrd="2" destOrd="0" parTransId="{40A327F7-BDB4-4D96-B3A9-9551179B4272}" sibTransId="{AE147202-EDDE-4632-9F86-F5CEE64C9790}"/>
    <dgm:cxn modelId="{4D0A8523-6E0A-4421-8706-9701FD24C6AC}" type="presOf" srcId="{3FA7111C-9BCE-4235-BC03-DAE555F5998E}" destId="{CEEA1E40-D53B-4BD5-BF38-89A29A361272}" srcOrd="0" destOrd="0" presId="urn:microsoft.com/office/officeart/2018/2/layout/IconVerticalSolidList"/>
    <dgm:cxn modelId="{38F5B35D-C7DC-46BD-B049-F7E6AFEA9D37}" type="presOf" srcId="{71CF71D1-A274-4164-92D5-F58DEAB375A1}" destId="{D61AACB5-F63D-45CC-971A-00F1EC516296}" srcOrd="0" destOrd="0" presId="urn:microsoft.com/office/officeart/2018/2/layout/IconVerticalSolidList"/>
    <dgm:cxn modelId="{4EC2C46A-91CA-4420-A307-265AA22E9957}" srcId="{7FAE634B-2C1A-468D-B01E-E283938B22AE}" destId="{75D16C2F-67EB-4668-8521-3B346D0E8125}" srcOrd="3" destOrd="0" parTransId="{5DE9A82C-CE19-484D-9145-E42F4A3A1E51}" sibTransId="{C5989C57-7E70-47D6-A283-5D2FF11BACF2}"/>
    <dgm:cxn modelId="{EA7811E5-158C-4838-A28F-264C3A80808D}" type="presOf" srcId="{7FAE634B-2C1A-468D-B01E-E283938B22AE}" destId="{12B6B5FB-CA37-4E13-86EA-9AE44BFBA73F}" srcOrd="0" destOrd="0" presId="urn:microsoft.com/office/officeart/2018/2/layout/IconVerticalSolidList"/>
    <dgm:cxn modelId="{190F7FEB-CF2E-4709-98B7-15D894DE4819}" srcId="{7FAE634B-2C1A-468D-B01E-E283938B22AE}" destId="{71CF71D1-A274-4164-92D5-F58DEAB375A1}" srcOrd="0" destOrd="0" parTransId="{3C4A7B7F-0B84-4379-9F2C-BF07B5E956CB}" sibTransId="{823F9523-6F25-4931-B966-A475B487C2B3}"/>
    <dgm:cxn modelId="{D8BDAAEB-87D2-4369-84C8-C6F40BE492BA}" type="presOf" srcId="{3B23D28D-A768-4E51-ADC4-433EDBF17A78}" destId="{2BB035DE-53EB-4E2B-9620-27158BD184ED}" srcOrd="0" destOrd="0" presId="urn:microsoft.com/office/officeart/2018/2/layout/IconVerticalSolidList"/>
    <dgm:cxn modelId="{BDDED6F0-7910-4EF9-9F56-6087144C3EBD}" srcId="{7FAE634B-2C1A-468D-B01E-E283938B22AE}" destId="{3B23D28D-A768-4E51-ADC4-433EDBF17A78}" srcOrd="1" destOrd="0" parTransId="{4400F7A0-BEB1-4D3C-A1C9-5BF1BEE52E39}" sibTransId="{18823A92-C266-4772-A01E-7E6874DC2C63}"/>
    <dgm:cxn modelId="{97664DFF-17C3-46BB-ACF0-8FC0A316DCDB}" type="presParOf" srcId="{12B6B5FB-CA37-4E13-86EA-9AE44BFBA73F}" destId="{A350B8E0-EE17-4DB6-AEFA-B21DA9B4DF8B}" srcOrd="0" destOrd="0" presId="urn:microsoft.com/office/officeart/2018/2/layout/IconVerticalSolidList"/>
    <dgm:cxn modelId="{7DE7B49C-1C83-401E-BD97-1FA8A63A1B8B}" type="presParOf" srcId="{A350B8E0-EE17-4DB6-AEFA-B21DA9B4DF8B}" destId="{3C79B1D5-5B8B-47DF-92EE-AE434FE16573}" srcOrd="0" destOrd="0" presId="urn:microsoft.com/office/officeart/2018/2/layout/IconVerticalSolidList"/>
    <dgm:cxn modelId="{237CF14E-8A91-498C-BC1A-AF523D101477}" type="presParOf" srcId="{A350B8E0-EE17-4DB6-AEFA-B21DA9B4DF8B}" destId="{6C4EF4C7-38E2-49CB-84DA-177344BCC978}" srcOrd="1" destOrd="0" presId="urn:microsoft.com/office/officeart/2018/2/layout/IconVerticalSolidList"/>
    <dgm:cxn modelId="{9D257CAC-3F21-4D8C-B736-DEDF2A746909}" type="presParOf" srcId="{A350B8E0-EE17-4DB6-AEFA-B21DA9B4DF8B}" destId="{EC296F07-747F-4C2F-B9C9-A3CF7B2FECA2}" srcOrd="2" destOrd="0" presId="urn:microsoft.com/office/officeart/2018/2/layout/IconVerticalSolidList"/>
    <dgm:cxn modelId="{D7280F9E-3ADB-438A-9900-95B265EEBE5D}" type="presParOf" srcId="{A350B8E0-EE17-4DB6-AEFA-B21DA9B4DF8B}" destId="{D61AACB5-F63D-45CC-971A-00F1EC516296}" srcOrd="3" destOrd="0" presId="urn:microsoft.com/office/officeart/2018/2/layout/IconVerticalSolidList"/>
    <dgm:cxn modelId="{83980C46-6138-4877-A7E4-D428DCF7A476}" type="presParOf" srcId="{12B6B5FB-CA37-4E13-86EA-9AE44BFBA73F}" destId="{EDE6F4FA-1A37-4CA7-B4EC-032177604F19}" srcOrd="1" destOrd="0" presId="urn:microsoft.com/office/officeart/2018/2/layout/IconVerticalSolidList"/>
    <dgm:cxn modelId="{D3E69529-0275-46FD-9004-EF1F9C142CEF}" type="presParOf" srcId="{12B6B5FB-CA37-4E13-86EA-9AE44BFBA73F}" destId="{F29030FA-BB4E-4E11-9669-05BD0CB0DD0A}" srcOrd="2" destOrd="0" presId="urn:microsoft.com/office/officeart/2018/2/layout/IconVerticalSolidList"/>
    <dgm:cxn modelId="{E5AF84A1-CC32-4708-ADED-0254BB827471}" type="presParOf" srcId="{F29030FA-BB4E-4E11-9669-05BD0CB0DD0A}" destId="{2203E897-BB54-471E-817F-A79A825E017E}" srcOrd="0" destOrd="0" presId="urn:microsoft.com/office/officeart/2018/2/layout/IconVerticalSolidList"/>
    <dgm:cxn modelId="{D470C483-9872-4639-808F-024936EFCC97}" type="presParOf" srcId="{F29030FA-BB4E-4E11-9669-05BD0CB0DD0A}" destId="{8612153D-617F-49A9-9E4B-BC777D6C9F82}" srcOrd="1" destOrd="0" presId="urn:microsoft.com/office/officeart/2018/2/layout/IconVerticalSolidList"/>
    <dgm:cxn modelId="{D4BE0D86-2129-4C74-81B0-8D4EDC76CCAA}" type="presParOf" srcId="{F29030FA-BB4E-4E11-9669-05BD0CB0DD0A}" destId="{FFE3B1DE-3014-40E6-8B5B-4BE8D9EE228C}" srcOrd="2" destOrd="0" presId="urn:microsoft.com/office/officeart/2018/2/layout/IconVerticalSolidList"/>
    <dgm:cxn modelId="{8452B158-1C1E-41C8-83FF-4B1D673EE218}" type="presParOf" srcId="{F29030FA-BB4E-4E11-9669-05BD0CB0DD0A}" destId="{2BB035DE-53EB-4E2B-9620-27158BD184ED}" srcOrd="3" destOrd="0" presId="urn:microsoft.com/office/officeart/2018/2/layout/IconVerticalSolidList"/>
    <dgm:cxn modelId="{2A37C249-6E30-4F38-BC95-BE2319A6FBB3}" type="presParOf" srcId="{12B6B5FB-CA37-4E13-86EA-9AE44BFBA73F}" destId="{B646BDDF-49A6-4051-8DA0-0397F5E1E2EC}" srcOrd="3" destOrd="0" presId="urn:microsoft.com/office/officeart/2018/2/layout/IconVerticalSolidList"/>
    <dgm:cxn modelId="{E68F27A7-D3F9-446B-81EA-E65997F6445B}" type="presParOf" srcId="{12B6B5FB-CA37-4E13-86EA-9AE44BFBA73F}" destId="{B017480C-3C51-461F-8241-AAC7BF78EBEE}" srcOrd="4" destOrd="0" presId="urn:microsoft.com/office/officeart/2018/2/layout/IconVerticalSolidList"/>
    <dgm:cxn modelId="{1B46B54B-A40D-41B6-96BA-0440A3FFA30C}" type="presParOf" srcId="{B017480C-3C51-461F-8241-AAC7BF78EBEE}" destId="{B8E855E6-9EC0-44D6-803E-4E579C44F41A}" srcOrd="0" destOrd="0" presId="urn:microsoft.com/office/officeart/2018/2/layout/IconVerticalSolidList"/>
    <dgm:cxn modelId="{90B22788-49A8-435E-93F9-751D3773FE8E}" type="presParOf" srcId="{B017480C-3C51-461F-8241-AAC7BF78EBEE}" destId="{3910BD78-F515-46C0-AD14-599C497D877D}" srcOrd="1" destOrd="0" presId="urn:microsoft.com/office/officeart/2018/2/layout/IconVerticalSolidList"/>
    <dgm:cxn modelId="{4E2C1670-38C9-4EA1-A8BE-2E4DC685DACD}" type="presParOf" srcId="{B017480C-3C51-461F-8241-AAC7BF78EBEE}" destId="{0A90E6C6-8631-43E7-B00C-1DE5E7AA586A}" srcOrd="2" destOrd="0" presId="urn:microsoft.com/office/officeart/2018/2/layout/IconVerticalSolidList"/>
    <dgm:cxn modelId="{90B7002B-6472-4AFE-B7E8-92D494BBB9D1}" type="presParOf" srcId="{B017480C-3C51-461F-8241-AAC7BF78EBEE}" destId="{CEEA1E40-D53B-4BD5-BF38-89A29A361272}" srcOrd="3" destOrd="0" presId="urn:microsoft.com/office/officeart/2018/2/layout/IconVerticalSolidList"/>
    <dgm:cxn modelId="{AC821A66-0B31-4991-9CF0-800BD0A4B95B}" type="presParOf" srcId="{12B6B5FB-CA37-4E13-86EA-9AE44BFBA73F}" destId="{3E655610-EB38-4667-B04F-A19BD52659B4}" srcOrd="5" destOrd="0" presId="urn:microsoft.com/office/officeart/2018/2/layout/IconVerticalSolidList"/>
    <dgm:cxn modelId="{14CC323C-B529-4AA8-AB38-388410109791}" type="presParOf" srcId="{12B6B5FB-CA37-4E13-86EA-9AE44BFBA73F}" destId="{0FFE48DF-01A0-4D7B-B0FE-7ED959213C50}" srcOrd="6" destOrd="0" presId="urn:microsoft.com/office/officeart/2018/2/layout/IconVerticalSolidList"/>
    <dgm:cxn modelId="{18A85F6A-7D49-4861-A4AF-60CC5EF9896A}" type="presParOf" srcId="{0FFE48DF-01A0-4D7B-B0FE-7ED959213C50}" destId="{2D75DBD4-5F8E-450A-964C-003AC9E61A1C}" srcOrd="0" destOrd="0" presId="urn:microsoft.com/office/officeart/2018/2/layout/IconVerticalSolidList"/>
    <dgm:cxn modelId="{5C579CD1-D48E-460C-BA6F-5AEFE8CA3A9F}" type="presParOf" srcId="{0FFE48DF-01A0-4D7B-B0FE-7ED959213C50}" destId="{B01BC77F-6619-4F0B-9490-D5564DB79BD5}" srcOrd="1" destOrd="0" presId="urn:microsoft.com/office/officeart/2018/2/layout/IconVerticalSolidList"/>
    <dgm:cxn modelId="{B1B5438A-5581-4F15-B2C3-ABFD1531F98B}" type="presParOf" srcId="{0FFE48DF-01A0-4D7B-B0FE-7ED959213C50}" destId="{7A467AD0-557F-410C-9194-282404AD9080}" srcOrd="2" destOrd="0" presId="urn:microsoft.com/office/officeart/2018/2/layout/IconVerticalSolidList"/>
    <dgm:cxn modelId="{2FEABE8E-5A23-4206-8FF9-BD893FF2367C}" type="presParOf" srcId="{0FFE48DF-01A0-4D7B-B0FE-7ED959213C50}" destId="{40A0EE76-4727-4372-9F1F-7B55624883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9B1D5-5B8B-47DF-92EE-AE434FE16573}">
      <dsp:nvSpPr>
        <dsp:cNvPr id="0" name=""/>
        <dsp:cNvSpPr/>
      </dsp:nvSpPr>
      <dsp:spPr>
        <a:xfrm>
          <a:off x="0" y="1610"/>
          <a:ext cx="5722680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EF4C7-38E2-49CB-84DA-177344BCC978}">
      <dsp:nvSpPr>
        <dsp:cNvPr id="0" name=""/>
        <dsp:cNvSpPr/>
      </dsp:nvSpPr>
      <dsp:spPr>
        <a:xfrm>
          <a:off x="246938" y="185284"/>
          <a:ext cx="448979" cy="44897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AACB5-F63D-45CC-971A-00F1EC516296}">
      <dsp:nvSpPr>
        <dsp:cNvPr id="0" name=""/>
        <dsp:cNvSpPr/>
      </dsp:nvSpPr>
      <dsp:spPr>
        <a:xfrm>
          <a:off x="942857" y="1610"/>
          <a:ext cx="4779822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Living </a:t>
          </a:r>
          <a:r>
            <a:rPr lang="en-US" sz="1400" i="0" kern="1200" dirty="0">
              <a:latin typeface="Trebuchet MS" panose="020B0603020202020204"/>
            </a:rPr>
            <a:t>labs are user-</a:t>
          </a:r>
          <a:r>
            <a:rPr lang="en-US" sz="1400" i="0" kern="1200" dirty="0" err="1">
              <a:latin typeface="Trebuchet MS" panose="020B0603020202020204"/>
            </a:rPr>
            <a:t>centred</a:t>
          </a:r>
          <a:r>
            <a:rPr lang="en-US" sz="1400" i="0" kern="1200" dirty="0"/>
            <a:t>, open innovation </a:t>
          </a:r>
          <a:r>
            <a:rPr lang="en-US" sz="1400" i="0" kern="1200" dirty="0">
              <a:latin typeface="Trebuchet MS" panose="020B0603020202020204"/>
            </a:rPr>
            <a:t>platforms</a:t>
          </a:r>
          <a:r>
            <a:rPr lang="en-US" sz="1400" i="0" kern="1200" dirty="0"/>
            <a:t> based on a systematic user co-creation approach in real-life settings</a:t>
          </a:r>
          <a:r>
            <a:rPr lang="en-US" sz="1400" kern="1200" dirty="0">
              <a:latin typeface="Trebuchet MS" panose="020B0603020202020204"/>
            </a:rPr>
            <a:t> (</a:t>
          </a:r>
          <a:r>
            <a:rPr lang="en-US" sz="1400" kern="1200" dirty="0">
              <a:latin typeface="Trebuchet MS" panose="020B0603020202020204"/>
              <a:hlinkClick xmlns:r="http://schemas.openxmlformats.org/officeDocument/2006/relationships" r:id="rId2"/>
            </a:rPr>
            <a:t>ENOLL</a:t>
          </a:r>
          <a:r>
            <a:rPr lang="en-US" sz="1400" kern="1200" dirty="0">
              <a:latin typeface="Trebuchet MS" panose="020B0603020202020204"/>
            </a:rPr>
            <a:t>)</a:t>
          </a:r>
          <a:endParaRPr lang="en-US" sz="1400" kern="1200" dirty="0"/>
        </a:p>
      </dsp:txBody>
      <dsp:txXfrm>
        <a:off x="942857" y="1610"/>
        <a:ext cx="4779822" cy="816326"/>
      </dsp:txXfrm>
    </dsp:sp>
    <dsp:sp modelId="{2203E897-BB54-471E-817F-A79A825E017E}">
      <dsp:nvSpPr>
        <dsp:cNvPr id="0" name=""/>
        <dsp:cNvSpPr/>
      </dsp:nvSpPr>
      <dsp:spPr>
        <a:xfrm>
          <a:off x="0" y="1022019"/>
          <a:ext cx="5722680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2153D-617F-49A9-9E4B-BC777D6C9F82}">
      <dsp:nvSpPr>
        <dsp:cNvPr id="0" name=""/>
        <dsp:cNvSpPr/>
      </dsp:nvSpPr>
      <dsp:spPr>
        <a:xfrm>
          <a:off x="246938" y="1205692"/>
          <a:ext cx="448979" cy="44897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035DE-53EB-4E2B-9620-27158BD184ED}">
      <dsp:nvSpPr>
        <dsp:cNvPr id="0" name=""/>
        <dsp:cNvSpPr/>
      </dsp:nvSpPr>
      <dsp:spPr>
        <a:xfrm>
          <a:off x="942857" y="1022019"/>
          <a:ext cx="4779822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Living labs bring together </a:t>
          </a:r>
          <a:r>
            <a:rPr lang="en-US" sz="1400" i="0" kern="1200" dirty="0">
              <a:latin typeface="Trebuchet MS" panose="020B0603020202020204"/>
            </a:rPr>
            <a:t>the key stakeholders in the field</a:t>
          </a:r>
          <a:r>
            <a:rPr lang="en-US" sz="1400" i="0" kern="1200" dirty="0"/>
            <a:t> </a:t>
          </a:r>
          <a:r>
            <a:rPr lang="en-US" sz="1400" i="0" kern="1200" dirty="0">
              <a:latin typeface="Trebuchet MS" panose="020B0603020202020204"/>
            </a:rPr>
            <a:t>- </a:t>
          </a:r>
          <a:r>
            <a:rPr lang="en-US" sz="1400" i="0" kern="1200" dirty="0"/>
            <a:t>to focus on </a:t>
          </a:r>
          <a:r>
            <a:rPr lang="en-US" sz="1400" i="0" kern="1200" dirty="0">
              <a:latin typeface="Trebuchet MS" panose="020B0603020202020204"/>
            </a:rPr>
            <a:t>the 'wicked</a:t>
          </a:r>
          <a:r>
            <a:rPr lang="en-US" sz="1400" i="0" kern="1200" dirty="0"/>
            <a:t> </a:t>
          </a:r>
          <a:r>
            <a:rPr lang="en-US" sz="1400" i="0" kern="1200" dirty="0">
              <a:latin typeface="Trebuchet MS" panose="020B0603020202020204"/>
            </a:rPr>
            <a:t>societal  problems' </a:t>
          </a:r>
          <a:r>
            <a:rPr lang="en-US" sz="1400" i="0" kern="1200" dirty="0"/>
            <a:t>(youth employability</a:t>
          </a:r>
          <a:r>
            <a:rPr lang="en-US" sz="1400" i="0" kern="1200" dirty="0">
              <a:latin typeface="Trebuchet MS" panose="020B0603020202020204"/>
            </a:rPr>
            <a:t>).</a:t>
          </a:r>
          <a:endParaRPr lang="en-US" sz="1400" kern="1200" dirty="0"/>
        </a:p>
      </dsp:txBody>
      <dsp:txXfrm>
        <a:off x="942857" y="1022019"/>
        <a:ext cx="4779822" cy="816326"/>
      </dsp:txXfrm>
    </dsp:sp>
    <dsp:sp modelId="{B8E855E6-9EC0-44D6-803E-4E579C44F41A}">
      <dsp:nvSpPr>
        <dsp:cNvPr id="0" name=""/>
        <dsp:cNvSpPr/>
      </dsp:nvSpPr>
      <dsp:spPr>
        <a:xfrm>
          <a:off x="0" y="2042427"/>
          <a:ext cx="5722680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0BD78-F515-46C0-AD14-599C497D877D}">
      <dsp:nvSpPr>
        <dsp:cNvPr id="0" name=""/>
        <dsp:cNvSpPr/>
      </dsp:nvSpPr>
      <dsp:spPr>
        <a:xfrm>
          <a:off x="246938" y="2226100"/>
          <a:ext cx="448979" cy="44897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A1E40-D53B-4BD5-BF38-89A29A361272}">
      <dsp:nvSpPr>
        <dsp:cNvPr id="0" name=""/>
        <dsp:cNvSpPr/>
      </dsp:nvSpPr>
      <dsp:spPr>
        <a:xfrm>
          <a:off x="942857" y="2042427"/>
          <a:ext cx="4779822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These </a:t>
          </a:r>
          <a:r>
            <a:rPr lang="en-US" sz="1400" kern="1200" dirty="0">
              <a:latin typeface="Trebuchet MS" panose="020B0603020202020204"/>
            </a:rPr>
            <a:t>problems</a:t>
          </a:r>
          <a:r>
            <a:rPr lang="en-US" sz="1400" kern="1200" dirty="0"/>
            <a:t> have no single solution. </a:t>
          </a:r>
          <a:r>
            <a:rPr lang="en-US" sz="1400" kern="1200" dirty="0">
              <a:latin typeface="Trebuchet MS" panose="020B0603020202020204"/>
            </a:rPr>
            <a:t>LLs </a:t>
          </a:r>
          <a:r>
            <a:rPr lang="en-US" sz="1400" kern="1200" dirty="0"/>
            <a:t> </a:t>
          </a:r>
          <a:r>
            <a:rPr lang="en-US" sz="1400" kern="1200" dirty="0">
              <a:latin typeface="Trebuchet MS" panose="020B0603020202020204"/>
            </a:rPr>
            <a:t>offer</a:t>
          </a:r>
          <a:r>
            <a:rPr lang="en-US" sz="1400" kern="1200" dirty="0"/>
            <a:t> a collaborative</a:t>
          </a:r>
          <a:r>
            <a:rPr lang="en-US" sz="1400" kern="1200" dirty="0">
              <a:latin typeface="Trebuchet MS" panose="020B0603020202020204"/>
            </a:rPr>
            <a:t> space for</a:t>
          </a:r>
          <a:r>
            <a:rPr lang="en-US" sz="1400" kern="1200" dirty="0"/>
            <a:t> integrating diverse perspectives</a:t>
          </a:r>
          <a:r>
            <a:rPr lang="en-US" sz="1400" kern="1200" dirty="0">
              <a:latin typeface="Trebuchet MS" panose="020B0603020202020204"/>
            </a:rPr>
            <a:t>.</a:t>
          </a:r>
          <a:r>
            <a:rPr lang="en-US" sz="1400" kern="1200" dirty="0"/>
            <a:t> </a:t>
          </a:r>
          <a:endParaRPr lang="en-US" sz="1400" kern="1200" dirty="0">
            <a:latin typeface="Trebuchet MS" panose="020B0603020202020204"/>
          </a:endParaRPr>
        </a:p>
      </dsp:txBody>
      <dsp:txXfrm>
        <a:off x="942857" y="2042427"/>
        <a:ext cx="4779822" cy="816326"/>
      </dsp:txXfrm>
    </dsp:sp>
    <dsp:sp modelId="{2D75DBD4-5F8E-450A-964C-003AC9E61A1C}">
      <dsp:nvSpPr>
        <dsp:cNvPr id="0" name=""/>
        <dsp:cNvSpPr/>
      </dsp:nvSpPr>
      <dsp:spPr>
        <a:xfrm>
          <a:off x="0" y="3062835"/>
          <a:ext cx="5722680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BC77F-6619-4F0B-9490-D5564DB79BD5}">
      <dsp:nvSpPr>
        <dsp:cNvPr id="0" name=""/>
        <dsp:cNvSpPr/>
      </dsp:nvSpPr>
      <dsp:spPr>
        <a:xfrm>
          <a:off x="246938" y="3246509"/>
          <a:ext cx="448979" cy="448979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0EE76-4727-4372-9F1F-7B5562488387}">
      <dsp:nvSpPr>
        <dsp:cNvPr id="0" name=""/>
        <dsp:cNvSpPr/>
      </dsp:nvSpPr>
      <dsp:spPr>
        <a:xfrm>
          <a:off x="942857" y="3062835"/>
          <a:ext cx="4779822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Stakeholder engagement in LL is voluntary, open, and involves active dialog</a:t>
          </a:r>
          <a:r>
            <a:rPr lang="en-US" sz="1400" kern="1200" dirty="0">
              <a:latin typeface="Trebuchet MS" panose="020B0603020202020204"/>
            </a:rPr>
            <a:t> and feedback loops</a:t>
          </a:r>
          <a:r>
            <a:rPr lang="en-US" sz="1400" kern="1200" dirty="0"/>
            <a:t> </a:t>
          </a:r>
        </a:p>
      </dsp:txBody>
      <dsp:txXfrm>
        <a:off x="942857" y="3062835"/>
        <a:ext cx="4779822" cy="81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07:39:25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6535 394 24575,'-62'-3'0,"0"-4"0,-82-18 0,58 9 0,-143-25 0,-718-98 0,433 61 0,340 45 0,-282-18 0,-127 51 0,280 3 0,203 1 0,0 3 0,0 6 0,1 3 0,1 5 0,-176 62 0,-651 279 0,677-246 0,-376 236 0,341-158 0,273-186 0,0 0 0,1 1 0,0 0 0,0 0 0,1 1 0,0 0 0,1 1 0,0 0 0,0 0 0,1 0 0,1 1 0,0 0 0,1 0 0,0 0 0,1 1 0,-3 17 0,3-8 0,1 0 0,1 1 0,0-1 0,2 0 0,1 1 0,1-1 0,1 0 0,11 37 0,-11-46 0,1-1 0,1 0 0,0 1 0,1-2 0,1 1 0,-1-1 0,2 0 0,-1-1 0,2 0 0,10 10 0,14 8 0,66 43 0,-30-24 0,13 10 0,3-3 0,3-5 0,1-3 0,2-4 0,2-4 0,124 33 0,-109-39 0,-51-13 0,2-3 0,80 12 0,51-12 0,-106-12 0,0 5 0,142 32 0,-163-25 0,0-3 0,122 9 0,133-17 0,-298-5 0,112-2 0,219 4 0,-176 20 0,-61-5 0,395 23 0,182-42 0,-454-17 0,-34 0 0,239 17 0,-228 4 0,-178-4 0,0-2 0,49-11 0,-45 7 0,68-4 0,71 14 0,70-4 0,-129-16 0,-79 10 0,69-5 0,-72 13 0,0-2 0,0-2 0,0-1 0,47-14 0,-82 18 0,0 0 0,-1-1 0,1 0 0,0 0 0,0 0 0,-1 0 0,0-1 0,1 1 0,-1-1 0,0 0 0,0 0 0,0 0 0,0 0 0,-1 0 0,0-1 0,1 1 0,-1-1 0,0 1 0,-1-1 0,1 0 0,-1 0 0,2-6 0,1-8 0,-1 0 0,-1 0 0,-1 0 0,-1-20 0,3-28 0,13-51 0,-5 0 0,-10-235 0,-7 313 0,-2 0 0,-24-76 0,8 38 0,11 32 0,-3 2 0,-2 0 0,-1 1 0,-2 1 0,-2 0 0,-55-71 0,23 46 0,-3 3 0,-119-103 0,129 125 0,-2 2 0,-1 2 0,-2 2 0,-2 3 0,-115-50 0,99 52-1365,45 20-5461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2954A-A4A7-41E4-9712-936FA3666B5D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FF67-1540-4E85-BE74-292819D66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FF67-1540-4E85-BE74-292819D669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5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51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72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1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lia.Shumilova@tuni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nextup-project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328" y="1732725"/>
            <a:ext cx="6216026" cy="109505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900" dirty="0"/>
              <a:t>NEXT-UP Horizon Europe Project: </a:t>
            </a:r>
            <a:br>
              <a:rPr lang="en-US" sz="2900" dirty="0"/>
            </a:br>
            <a:r>
              <a:rPr lang="en-US" sz="2900" dirty="0"/>
              <a:t>2</a:t>
            </a:r>
            <a:r>
              <a:rPr lang="en-US" sz="2900" baseline="30000" dirty="0"/>
              <a:t>nd</a:t>
            </a:r>
            <a:r>
              <a:rPr lang="en-US" sz="2900" dirty="0"/>
              <a:t> Living Lab workshop - Emerging Insights on Youth Education–Employment Transitions, 20.04.2026</a:t>
            </a:r>
            <a:endParaRPr lang="en-US" altLang="zh-CN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704" y="3232082"/>
            <a:ext cx="6454613" cy="86170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Navigating the Next Normal: Innovative Approaches to Enhancing Youth’s Education-Employment Transitions in Post-COVID-19 Europe (NEXT-UP) </a:t>
            </a:r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sz="1600" dirty="0"/>
              <a:t>Yulia Shumilova, researcher, Higher Education Group, Tampere University </a:t>
            </a:r>
            <a:r>
              <a:rPr lang="en-US" sz="1600" dirty="0">
                <a:hlinkClick r:id="rId3"/>
              </a:rPr>
              <a:t>Yulia.Shumilova@tuni.fi</a:t>
            </a:r>
            <a:r>
              <a:rPr lang="en-US" sz="1600" dirty="0"/>
              <a:t> </a:t>
            </a:r>
          </a:p>
        </p:txBody>
      </p:sp>
      <p:pic>
        <p:nvPicPr>
          <p:cNvPr id="1026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4EB49AC5-7BE8-641D-C10A-C6D21CE9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413" y="223617"/>
            <a:ext cx="2967928" cy="6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iVBORw0KGgoAAAANSUhEUgAAAT8AAABJCAYAAABLqiHDAAAAAXNSR0IArs4c6QAAIABJREFUeF7sfQeYVdXV9nvKrVPpRVC6KEWaYMOOXSxYwAJY8DNGY89nYkyzJ8YOYu+APZpYsESNscaCDUFl6NKZPvfe0/aftdY+994ZpqlkPvyfOXmIMHPvKfvs/e5V3vUuQyml0H40PQI0OgpQRgDPACwYMHzANRQCw0BMGTDoI2bAH1QwYfDPAsDw+LwBIvQt/lz70T4C7SOwTYzADUY7+LXiRYTgBwI/H4bvwTdt+IYJOzBgEUCaAKGigs0nNODyD5WyoAz6dwADVisu1v6R9hFoH4E2GIF28Gt+kMmS82HARMB/CPzImqtCjbcJyowjbpQgggJt15FtJ/adMsRkJMgDfMFGDYxt8GLbL9E+Au0j0PwItINfS+AHOABZbyBLT4H+poIKrEq9hbV+GfoW7oUSczAiqgCGIoiTg6w9GASe4vqaDHztjm/7imwfgW1kBNrBr8UXoXwGLaUMBKbL1puvarAk9SS+cJ5Gp9jOGBI/ER2wMywVl1gf2XtGhEKFgBFwDJCBrx37Whzu9g+0j0AbjUA7+LU40DrhQSAWGBkoxOChBovSj+IjNRt+4GCgfSSGR09BAQbBCjxYlPQwkjmwo3PkPOIWL9n+gfYRaB+B//oItINfq4Y4zPiakhjPYAMWOY/hXXU7gug6JDNd0Ns9FLsUnokSox8iKgFDWRrwAs4Wc0ak3fJr1XC3f6h9BNpgBNrBr6VBpoQHlNBXBLwUMsZ6Br/3gjvgxNYwuMXdLujrHoAxBeejyOgvMT6KAZLbq1Ml7ejX0mi3/759BNpsBNrBr6WhpggegZtJ/0cEP2XBRRUWZebhXXUL3OgmeKZCoHyUpjtikDocQ5JnoMAYyACYT28xGzX9Qpplu1nY0rto/337CGzFEWgHv5YGU8J19P9BlsDsoQKLnHl4BzfDiW4AFCU46DMW7HQxBllHYlhkGkqxIywk4SoF0zBhafqLUKUJVAlQJRvM/EAiR7djYEuvpP337SOwNUagHfxaN4qSwRWAAnxjMxZlHsfbuEnALzBhmoCnXNhIIp7qiP7mARgSPxMlGAjDtWHbtgCk4UEhwpcNidBkTQbsVSvmFLYf7SPQPgL/9RFoB7/WDXHz4EcEaItMNqLFKAumisJ2i7G92hej4mehoxoMW8WkCiQv7RsSoQnyiA5NNGpDA2Pr7qv9U+0j0D4CP3AE2sGvdQPXAvgZVMbmIsJFvgl4XA7nIul2wQDvcIxKnIJCYxBslZAkiD4aEqEpPthu+bXujbR/qn0EfuQItINf6wawJcuPjDqy2nxNho6yk2wFURRluqCvcQiGxKagg7ETrCAmGRQmQtuaCO1rInQ7HaZ176P9U+0j8KNHoB38WjeEzYMf67UwrcWDMmo4pmeoIqiAooQxGG4RdrQPxUjrdCSNgbB8R9RhmAitMxxh0rc95Ne6V9L+qfYR+HEj0A5+rRu/psHPjW6AoSQREpgEfi4M5cAMYjDMKMsi+AhQ4HZG3/TBGFF0FoqNvoiomHyPKz/aidCtew/tn2ofga02Au3g17qhbAn8xFwLSMjAMGAoUnFJw1BRKMOEx+BmIel0Qn93AkYV/AJF6AfTiIgCQjsRunWvof1T7SOw9UagrcEvLHLNhvzzlE6yRbTboPoJqbOEQqWAZ5RjceYxvMNUl/W5BAZsLWXlMofPJPc3MGGZATJk/ymLidCDMRE7Jaaj0BjIQgkhEVrKfxsj+rUTobfenN8Wz5SvJ7z1iJ5be9a05i6/z2e2xpO2dL2GiJP39tsS/Og2SCHF0npPIv7J/A8iuXEZRQYgqgfVxW4rB5GQFdV3mPANoqOY8FGJRZm5eE/dzOVtDNuGmfdcZCnKqxVFF53gYGizEUmXYKB1BIYSEdoYBEu1E6G3ldf937kPrhPSR77CRbjhEz1AL1ODRNPkkBlE3+X6Ik22zwWH8xd+/tlFUVyKKukQLUldYl7v3M09be4u8u4y777ySVvhlSjEk4M0uW74bbkT0TvPPd+PBcD6Zw+vR9fQupoNnjfvem0JfkDAFQ3134K8InIVQxHQ3Gv/70zE73NWGlqPLTNFCQ1T6nw9Q8rb3lO3IRNbzxw9AfJmjsDgKg9POUyETqQ6o59xAIYmzkQRBsD0IrAti/MfFDfkTSBLhKYf2u1E6O/z6ra5zwoghUe+RcIAoQRAlJHb+LcEv6YeKg8CeI3RGSUUE15H1tn3y6Y1Bq4yJ/Mhhy6SAz8yAoj3sCXwCejXt9TyNgW9/mXS530q/Hn4s3r/biiV1OC+dNlAw1HTb6EtwY9evpSIMVho0KMBMUnwk/teRDgEJr+XAQinS9MvIvdoLX2mpd+HkyV/sPj6AQkbEPjJ4LpGOb5yqLZ3JpzoRnmWFsAvYPeXrEMCUBuWiiLilqC32g8j42egg9oJERXNm5968lK8ULvc7UTobQ7RWnlD4aIUC65xV62+g9YQJhvO3axdw8DT4IzMIMi3Mghc6Uf5YNG8zRXeZ+4b+ifZlj/6fnm3Du+B4tc0b+mPBnS+Zgi64X2Glm7eimtVXae+56baDtV7bv3MWRChsdfemLy1tgM/6pOk4CAgLpzhIuAeF7QT2MKRU2Qw54NfOK9agr/w6fInQP2J1DiENvaZhlOMBAtIvTnCNbomZWcJ/MxN+MqZg3dwO9zIBr1TNT+ZyGFWykeEdjAVh6cMKMND0u2EQf5EjIyfjAIMhI2miNBkWdLraydCtxJxtpGPhVYdzS0JnzQM69Jv8l1Ugcj68z8fjHJGgfw0xAL+lwYAsbwo0ZYLweQKxxtaTFsOVX3wywEfh3c03IbmCcMKi/7SRUMnO6xdpzsMJT3kG3kQyP8OgsbMkobrc8t7pEc1KMGY9yuyOqVMNO+e+L7Iog7DB20MfgR61c461Kil8KxyBIbPnS1CZ0D2h0D3vPixkYCtOO9JrgrF6GgNRMzoDiMw4JkVWOjMwXtqFtzoWn6GlrT6xOkQkKemRoFJROgAZhBBcaYr+hmHYmjsJJQaO/HPZIooGGEMyCAidPgSt+LztZ/qvzICtNnTwqT/+iqA6wUIgoA30/wIYD6QkGeQjEZg8XfFfW2wYOtFzGg6eH4Ax/eQdr3suQl+IoaBwngMFmNRHiB9j3SiwE/OVvUDwPF91DkufP0cBCkxy0IiGoFtEndVoCcfusMGkV6g4AU+XM+D69Psl4r5muoUAgLpxjCwibdDQ1OYTMC2JUzAIKj/RC0LEcuU+wld8jwLlD7XppafDxcVagWWOy+j0vgCaaMKyqKCfkceT1F7R6KK/Ffm4g8+qenHkHQ7o398H3Q19kJUFcAzqrGQY34z4UXXAmTJ5scpGrsazWXm9ZHlW51HhAZsRGE6xRgYORRjrBlIGP1gEhGaxQ7aidA/+OX9H30xH/g830el4+Gl1z/AokWLsW7DRliWBQKC3KEQMYGD9xuPg/fdHXFLLBdKDoolF+6tOSAiUCRbqzbj4Knn5mPu3HlIOS4s04LyMtihVw/c/OfrBCAiupIor7K8VcuM44ehtWagzvHw4Jwn8PQzf4XD3R0MmCrA+D13x3k/OwOlBQWIRKR7YfZgszSAHxiozmTw9gcL8PjjT2DV6tXwfAXDNBH49HvxbJo/OCaWjRyGMXICs6LiEhSXlGDUqNHYZ/zu6N61Az97wrZlAwjIQpYNyZIdoQ3dXnZ061CnlmN55h/YbCxAxi6Hb1F2ixCaxjmKgLKrHOfaNg6aozG/GL2DvdE3ehziSMBDNRY6j+K94Hb4nO31EWh3oKm7NgOL44Z+lgidgRnENRGaJnLALnD/9CEYUXQ2ioztEQmiInTAXkoYJ2kvgds2ZkbzdxFaO47n476//gOvvP0xS1eQ2+gHAS/68CCgKzA9HHXg7jjmkH0QDVx+52z16wRIvRifTmhQ4OjbFWtxwQWXYN2mCnhcN64QtQx071iM+++5HZ2Ki2FaOXevvg3Y3DOErq64zXTfta6H2ffOwRNPP4vatMvudsQ2EFEervzD5dhj7GgUJqiPTZ4bT+EuFaDW8XHrHffi7y/OR23a4ecyeM2Ebns+sDd2X/XDX7IcBDyzu0MQwDTAFl+3bl1w6KGH4pijDkGHoiLAc3lc6HqWFSEQbDvwk4ckV9dFDZZimfsKNuIzuHYGPgMe6dqRCdsa4GspHtDS79nUbMEBkN+Ta570O6KXtyf6RU9EDBG4KMeX7sN4D7PgRb7jsc/P0jX26sxAR2EaJUJb8NittZHIdMbA4CDskvgZiikL3E6E/ilg3Rb3GIJfTSqDP86ag0WrNgsdiiJx2gIJCRmGUogbDiYdsheOnrAXYsrRbi9l+MVqE+cuBCQCIxFEW/DVEvz6V1dg3eYqBKbNgES9pfv07Io7b78RXUsLYbKBIXsoWWrilbYi8xtafgRgholqx8VdDzyGeY89iTqXqGkW4LtIRkz85rILsd/43VGUiHGEL2vDKQXH87C2ohZnnX0u1m6q4ng3fzfw2bsJfA+K/t3sEcb2ctahPFPetUKxdQZBhVjUxpjRo3Hez89E726dETcVX8+0yDo12xD86E6ZKRIgbdagRq3GCuctbDI+gWdXIjACKAKAsE422+1MP6ze1XJWYasM9x+9cIjiEveLsH0wHgMiU7hBuWtUYqH7KN5Rd8KLrpMHa8HtpQlOzxYQEZruitx9JkLbIKvQZCK0B19F0CHdETvhKOyUmIYCYwBbf6Hai4Sq83fBhgmhthmXHzOw4fStf6ctbUY/5ooNt7qG7tWWd8KvqNWXzD8fB2/43dL3N1fV4uo75qBsXSUDU+jQ8vTOunAKMdvEURPGYdIECq0QrJFVQwlAyVLmQ1V4NTIXPltUhl9edjk2lFczqBhWFIZysX3Xjrhv9i3oXFwIy86Bn6HoW3Tx5sEmG+/jixFgkuXnY/b9czH3sSeQ9gwEZL0pH1HDx28vvwQTxu+Ogjh5K3kARd4OFJ782yuYdde92FRVB0XPRQLAZIX9x2q0TAO+jnfx/Naxu/zhlzOK5cbJUx7L8C7ZTJaf01iZlFyklRbANhT22H0cLr3wHHQpjCMRsXiM0LaWn87+EJHFEOHPNFZhWeZVrMe/kYlWwWO1Yw+migAU9Cf6CHPeiAgdE+vQrGMACffCVs/PH/pBZSAaFKIX9sZO5hQGHteowkKHSM4z4UbXaZ5fS/EKfQP1QFzHc/TPyH02uTzORjTTAQPMwzEsMh0lJIagpbLoJduc4dJ0IZWnDMOLTk/qLcA4l6XLuVutGZR8Szw/WxY+L/23FVZEHk03P7MpU5qC3Rr88hFniyEVi2dLUGrOZapPrJXMJN2BJtgzuOTJjOVlMhvSjfm6fE8hl05TkJmpQHPVQsAkfjqjuIXlNQ6uJPBbU8GKP/WlurNQCNs2cdyEcTjhoD11NE+L37L1lfOIGt7rp4vKcMllYvmRoq7Q/Az07tYJD82+EZ1KCmCYVEXUPOA3YrrqDT0cmwAp18ft983FvCeeQcYLsq8s+p/yzD9cfjEmjN8D8RiBHx1CXyOuBIHfzXfci2eefwUVtWlWM6IYn5DbXHQuTqBb924ci6P536lLV9hsnTU4TAuO66CivIL/63oKqbQDx3VRW1ODdCYD11XwzQgC34FNZaOU9ABw5ulTMfXYw1AUjzE4tjH4ESpr/jc3Aafpl0YdlqLMeQPr1KfwYpVQXAcr9k2WL6R734pVGBDt7nvty61Z4k19hsjXtirEdmpvDCHwM2haE/jNw/vqFjgEfi0lO1p7A4EBy7DgqgxTXhKpbkyEHpY4HYUYAMuPsAvDKX6eXCKMQOMqdiXxEdkH56HbklZb/0byF1JTtyjnyA+6a0sgj9jaMJu45blyJN6QgJujxeYC2E1BWH7uMJwZjV6j3g9z9mUOYnSNAbt+Mr/I/qAjy8Bj60GC+eFT5/hhodspgE9AHNZfcBafSOz8DmTJ04k21WRw1R3zULZmc7Nzlqyz4yfsihMP3hMmZVINqiWSKwt9Q8YpfBYdLcOCRWW4+Fe/Y/DjLCajn4le3Trjkdl/QceSAijTBsGyHK3ZqHLE5ZDaQk9K4HfbffPwGIMfsRZkbtimwh8vvwgHjd8DsViUr0IWJt8rbwjAn265A8++8BpqMh4DnC5tQO8eXXDlFRejV/duiMaouoswnFq/1u9zzc+vNx7OmCugJkUA6KGypg5VlRV46MFHseibZahMUXkpMSskA04udq+uHXH3bX9G946liEpSpg3dXn5xeW4t89wCOEYa1WolVjlvYCP+DTdSB5/iYry75iYwF86QWR/EEVClRUsVFa0FnBY+1yL4xcjya6XV18K1FMnhM7XFY+uP9ACjXgdsjwMwIjYdpWowIohy6EA2ArHyqOyOyeJMFJdxo+B6CBry39C6or9rd6EF10d/K7vwpBJBP2sWkVoTQqfv5PHN8pj3zY5cg1+GAJBvPTX1/fpVCOIuZYm/LDYrFmG4jXIsjDaU3E8EILPisyGdKQRyseIoJhxy6mgzYaeSwU/ubHN1ClfdMRdL1pQ3C35k+U2aMBYnHrQn93oRV1fqycPaDIIMKRIIzQKFBYuW4uJf/XZL8OveBY/ccUMW/PJhvlVLI1txImD5Q8FPkjyGgN+Lr6E6RXNbOIGU9T5kwn649NwZ6FCUyN2Wtl7zTXwm0AS59xMa4CQcTEkPP1CcSLnh1rvwj7feRV1digsKCHzp+rZycMVll+DA8eNQUlhAp25b8KOMJk0VLmXTwVRaxq7hoFZ9jdXOP7HO+ByOVZeVh5K9j8x2aQFpBhQEzgfGVr3KH/yhNgU/mujK5ziFoWKcvQuJ0Dv6R2NknBqjkxpMTKJA2kIOLSYBB10RwvEYoQ4JTmmY0OAVBt9bHBje3UPwCrFBXMWQ108Q3Fx8LB/6QgJq1n0MwYZjNi1H2QwN9A2eqsnHyLnUoVudhdA8mzYkxIZ2nCxY2kzq0S+EaFmP4htuMuRK03d4vrLbK1tieXWa3d4layqaHaWoBRx30Dgcf9Be7PaKrUcWKllOJkwGDHqfEubIWX4/EfC7eRaeffF11KRdDhGQB0WZ2eOPPQoXnXUK4kTH4Sy4prOQ9VfvrVKcj0pNdZoojPvxDwxOYriBwooN5fj1FVfh62+Xwvd9wIwwz9I2fIwaOgjXXfVbdC0pJuuzLcFPR1lC3OJJLBneQJkIzDRq1XJ8lZqPamsxPKbBiBKK5D5kEeaI0K0031tc3c1/oC3BT2wjmuo+lG9DWaQH6MMILJRkuqMfDsWwxMkoxCARSeWsobi/EjLTzkRYiqcDwGLBZHOFYvFwO04dNG7MfBLPOeto8URk3CDQFY5Z2HSJtqaWwC9rEXFMkyyYXCwxdCtpHrDN39Di0ydnxz4L5vov2gTIh6nwHCFU5cBbXN3c6cMT64oAbePSvYq1EGZHtaXMs49Iy3KG0AXXTrDeJHL9nQNloEJbfmVrmwe/mKVwLCU8DhrPLmp4z1QBRfdiURKEXcHITxL8rr/5Djz34j9Qk3HZKvZ9j5t6TZ50JC6YMRVxIivnvectVqWegPwm2G3OL18zEDBn0IAbBJh131w88fRzqE05DIDKFDmSbh2LMXvmX9Cne1dEzLbM9tbjpofBenoUChALd41oMOUow3J3PirxGTJmLQLLgm9kZKKpiIBfywbCj4S83NfbEvzEY6VJQFaEEKGhitgAsBURoUswIHowxthnIaYGEPyxbiAbBRZVhdC42lC+CYPS0mxNUXJJjEQnUHB9H57nI6CAswIqqjOorqpG4PuwIxHZLQEUFRWipDjO9cg2seVtG1GaRGQRcaZScVkSZeo4gNzsQZ+l3d6A5wXs7tA7JPuGyL5EhWDGfxCguiaDyopKmbT0NLaNjh06oCBpc0A8Zsl/icvFhx8wm1/R+U2DrYfajIeU53HcjICKEkThHTJoNwAuoj/EqUohFhWahj41u7OMczReCoFlo8ZxkHIosidxpxBgyfolmywZjcGKWKhzfWR8D9V1Dm686wms2tA8+BHv9vADxuKwfcZwdUaYWqK2pzROnWIRxLhC66dl+YUxv+tvmonn5r+J6rTDdBsaYnrmKcdNxAUzpiEWESGP7NHA6JbYdkuHZIJfe+cjXPeX27FuQzm7xBJEC1AYtzHztj9jaN8+ZGm2reUnN0+vUk8/rYAcIj7dYsYQIvSKzOvYbHyKjF0B35J9kHd+P8oucVsRodsS/HJEaIpVODBUhmOcJitCi5tJ1SaD/CMxJHEmCtX2iFFmnE0Pn+MevmFJ3bBSyDgONlXUYuGib7F0+UqU16RQXZtCKpXhygCiK4QAyZaYjp9w5JB7DQeImQYS8SiKC5Po3rkDBvTdDqOH7ohOxQWImWSlAoZNQe7mdqQACFyRBVMmahwXZavW4+OF36BsxTpU1aRQm6L7kmofpjFoEis7OczKt1BYkECnQgs9u3XC6BHDMajfdiiIRTkoEiHRCV8A7/WPF+LRp+ajxqcxk6SQxPS4oJB9CMoyctZXAVFLoV/PLrjg7FNRFLVhcrCe/idEXJp9dN7KtIub7nwYy79bD88ligYp/JCLbMGGj+5FMfzvhWfDtC3c+chfUbZyPWsCVdem4bYg+kNB+VjEREGE2qCS8BmBv4KrbHQoLsR5Uyeib9cOWrHlp+P25sBvFp6b/waDH407zZt88ItGG4BfA5zLhW6agUDydIIAqzZV439+8UssW7UGlkVeUcCZ8HjEwqxbrsGwAf2QiEbbFvwEwXTsIk/XTxp+ixtEuylZgLVYjmXOK9hofAbXSsPnJAfRYIi9Q7GQlveBlvaJ1vy+bcGPFproBnKsjidJhi1emkREhKYkSKymC3aMTcKw6FQUqT4wPItXQ0b5WF9ZjS8WL8XiZetRVlaG6ppatq58n9w1yRyGlVWcPWTXOJfRlTHJAzJyc7VlRxM2ZgXoVJTA2BE745B9xqJDUQHsLeIz9UeWF7Hnoybt4P0FX+Hdjz7Hsu82IO3T/RB9gTYzMDGVJm/2fvJoLZS1IwuTWoQSpCUiJnbo2Q377jkao4cNQjISYdEI+n5lysG9c5/Fv78sQ5rFMqQMS+Jy9G2hhJA7JIkiH4W2j7OnTcLowX2RYA+MPptbkJTpfP/zxbhn7t9R7VKw3mZyrriiJmKmh1OPOhAH7j6CXa/rZs/DN6s2IuOG8bvmZxu9G7aiKd0VBELGNQBXWehYFMcVPzsB/Xt01rWzP03we3b+GzwHhPOq2Hqfchy5vdPQKvDbQsFGsvLZ+Urv1/NR5fo4/dxf4uulqwBOkkgC0DaAmbdcg1GDByIZi/1fgF8u9iTwRf9POz6Bog3TJ36fQtqsZiL0ssxb2GwugBeplEXBTb8ldpMLPuuJJYhRz8FuDcA195k2BT9ekQZ8zT0ziONIkvjUC5jGhheDDwtFKKrpit1i56J39ChEg1L+eWXaway7n8A3q9ejThGXSlxJWpxS1yhPyoYi/YNdUaIViNYix1I0MmZja4EnAhSm0GzofFFTIW4FXEJ17hmTsUOnIu2Gav+arxO+XQOOH2DJ2o145u//wFdLVqA2E8DX1Qj0OY5xk5urgYR0D8ODdm22QqkGlDdGofrYykXM8FAYM7HvHrviiAP3RFEsBtsM4PoKy9ZvxnWz5mBTnQ8vAGdQCeQ4FUHnDygWZDG5lm6XiLrdSxO4/ILT0LkwgSiNCVuhMn5rN1fjutvvxZpKHxkjykIFtkmlVJLZHdCrMy4963h0SkSQ8RWumfUoFq3ciAzt2c1axfKk7MXTQtXgTJYyj6IZQaeiOH77sxPRt0dHToD8lBIe+ZafgJ9Y3PS4BH4c8ztrKuKU8Wn22DK00tD8YU/ZD1D9H4/nvMuuxCeff4nAp+uRKh3JyAW449ZrMfK/An567td/hpBJFSY8dB6LFrlJiOzBUxtRp1bDQAzFqjciZgGnQui3aazFEvcFrMO/4UdSDJJMBUGUxRAkIxYSoaMwyLJkIrREYX7s0ZbgJ8ZsAI+pDjHY7HqSu0gWmtQGc6xMWehU3Rvj4udjh8gkxJDk6pjNNRlcd/s8LFm7GV6jcbhckJgnihYOCTQ7ntw4AjeRCQqrFIRuIXEwQU/ZuQOOBfbp3hlXnDsFRRGLLTdavJxkMwVsHWVi+cZq3HTPY1i/uYqL2WXzkt1fJrCcn91L/oFUIHDyhy02UYIUq5gk0CheSRaV0E/I9d1z9FCcdNS+KCK3EUBlxsetDz2DBYtXwiE9RnZ9xfcU/pmmcOTp00VNYNrkidhnRD8UkPVHlCEjgirHxUv/XIC/Pv8KHBVhF5j+8HmUQlFU4dSJ++HAcUMRswzUugrX3zEHi1ZsQKaVAWphM+jNiQDOpwqgAEY0ieJEBH88dzL6dCO396cLfjm3V3M4TGAyx/wI/Jp3e5tax/kAKHNaoSqTwS9++Qd8+uVieK7USXMtse/gzluvx6idByGxVS0/dmnp/1juob5lpic0ixbwhJYYnocA1ViLpd5cLKt5C1G7E3YuOBo9jXGIqk5c1+qgDmmsRJn7BtYZHyCw0jrhEe5/vGXytZkHyDs5CQ1INcCPPdoS/Ci0zUs/IM4TLWxy8B2xjBQx/uXlxlLdsLM1GUOjJ6HQ2AG25vsR+F09cy6WrBUruaWDS6e0RZhVItGx1Wwkn2W4snaYxJx0YT615kzYwDknT8Tuw/qxMgmrdJBqtQl4nofNKQfXz3oUS9dXwSN2Oj2MTxangB3DfbigCZxMyv4LOBI8cYKLCLVU+8mASAuHwC+klkiWsMDycd7px2PUwN4MQJnAxOLvNuLmO+dgcy2p7gj5OPQ7uDSLzs9qIsL7o3vqUZrE/55zMnp3LGBrMa1MUKb2xtmPYGNlHQU4teAulXdRAkhhQM+OuHTG8eiSjHCCpsIJcONdj+HLsjXwyO0OgbqZFxLayeTWE2VDMr5kGkTQpSSJ37Db2zGcavRQAAAgAElEQVSbrf6pUF2YZwfguhtn4rmXKebn6virtvx+JPjVG1KmvyiUp9L4399fj/c/XMCejMCPxd7C7FuvxYjBWxn8xIogC4z+UCtHQvL8lA1NlrA5N0eBUIOVWBQ8gy+8h5GxvoPtF6LQG4qR8ZPQx9wXEXRm8c7ASKFaLcVS9w1sUJ/Bj9RxLbBM2pyrRVUPZB0ZQQyB2bK6ckvgIFZOCxUeW5HkzLFMZSHmJbj217NcdoEF1IX1HnM7YEc1EUNi01GiBuj+vwRiJjbWpHDNHY9gyZrKPHJu40/JnDQiOdPC1AForrdk91KTdymWx8rTOSBlvTZtHRKQUCXDmJ374Jypx6AkZmlgjLCrm/Y8PPTkC3j7k0VI+8TP1K5LKFWXXyXCYx3G0CijbED5Hic6qIwpIL4Wd0ARKrHQZYgJIAkCy09jWL/uOO/0yShNRGGYFidW5jz3Gl5/91OO/bG8OnPwhHGaC6KLNUjZ4rjh4ZgDd8fh++3G2nokw/Tgky/hXx99BY80GLOLSb5dGFWYeuzB2Gf0zkiQNw0Dla6HG+6ch8XL1sINyANpeSOiseFaCHZ9pWaWLE8PFjoWJvHbcyejb7dOP8mYX9uBH01VH5UZF+defAU+W/i15Hm5oILaifm445arMXKrgx9PH7LsaLGQSyp7Eygzyy6U7JhktpGFU2usQlnwDD51H8bmyCq26CxlIRLEUZoZhl1ip2OAeSiiRPVgvbw6VKk1WOa+ig3Gl/CsFMtfkSp0jggtmWQzIGkssZx+7NGm4McWnIkIgZFy4VsePMRZ7dr2TcS9zuiDCRgTnY4i1vyLSxmQLtPaWFuLa2Y/wIRa2gCaPyR/bhkBJwoos8uvidxWsq2UhQxZIA2sZwI+jhdypaEASXHCxO8uOQvbdyziYnKabA5MfLt6Ha69+V6kVRQekwJDscucy80uND2vIbFEqnQoLSnh6xIYV1RWI+1RMsfmuI3hu1L7qpVG2GpUAaLwkLQ8/Py0EzFyx74sX0RJhGVrN+OGOx/F2ioPnkFUKQ8WxfuyOnnihrMr6/ugvHr3khgu/vlUdO1UiiUr1+H2u+dgU60Hnwri89JBlJHdoVMSl/zsVHTvUMSxP3rOGt/HTXc9im+Xr0FgWsh4BuvZNXfQ9ekZKIOevQZlnc0IChMx/Ornp6BPO/i1uJypZri8Lo3Tz74QS1et43kiNrTB8+vOW6/FLoMGEK1p6yU8ZCnpulxpxCHgY6b1DUd17MpHHdbia/UUPqy7B05BFQua+qA/HuK0M6skitPjMDpxNgYY+3GD75AIXa1WYHHdy6i2F8OLlHMWWBMu/itE6LYEP94waJcymQEndjPFmGChwOmBfjgIo6Kno9jYEYYvBeIKVEgu5KFNBH53PIQlazaxVH5zB7mTcdNHh+IkdhrYDzsP3hHxeAypdAaffrEIny9chOoMvRHJlmYPzo5IqZzEBgNQSebZpxyNPYb0Q4zEWs0IZ9yeeOFt/O3VtxHYmj+nYzLCvZJzUhyOlD1KEjb22WMM9hs/CrFYDFHi7imFmroMXnnzI7z69odI6eqmrLusaSuGZYk6iJ/BxIP3wrEH7I5C8sGhWHrp2df/jSde+hccg8YqgMXWVe6ZmDpPGWFyrb0MP8Ne40bgsAl74u77H8PS1RvgGjG4OobMdrEKkIwY+NlJR2HcsP6IcmxCLOeMUqhMZ5i7WFmbxm33Po3vWuT5KRx2wDgcsvdoTV4X8GfBUMNEaTSCBKUrf4I8vzaz/JgtorB4xRpccMmvsXo91VOH0WWDGQJ3334ddu7Xl2KMWxv8siEVHbMSnT5aoOTOkUlaayzDV/59WIhnUGGu5YIBW/OqyFqzdZtIqBiKvKEYYf0PdjSOQNSIMTgSOFQYy5gIXYFP4Vq18Clr918iQrct+AkNSGJgZKUQ0KSRcHpggHk8RkYnoxj9YKgEJ3ZYDp8rMSg4bmJzjYNrZj6Gb9et5xhhvUMXvTN7zbLQrUMRph17EPpv3xUJookQl1LH2pwgwOq1G3HnQ09i1eYU8wallE1IzmIihlURRCJWOPGIfXDk3qMRZ0EFC2uq07j61oexZnON1LvmuX5hGRjXwCoHBVHgnNNOxPABvRG1Lbb6JGGsmKCd9gO89u7neOJv81HnSYWJ7K+a/6nlyo3AxfDBA3D+qUegU0GEXUfKDq8ur8MfbrwPG+tIMgwcm+QseN7CCCWRwsK94sIEdhuzC9555wMmTTPwWREupI/bBuzAQf/e3XHJjBPQuahASNTa06CkDf8BkcjrcM0dczlu2BwXkriGUuFB5W1hw0rtMHO1CSn+0PT/6ZGc2wr8mDfi+XjhtTdx2+z7saGihsnvEnQwUFoYxz0z/4z+vbajebY1wY+sFZHzEWFSmfI+t2AkcqsPR63DIv9+fB48hqqIAJ+BtI5pUbkWuUYU+SJ3lnbXJIqd4Rgd+Tn6m3sgimIEKgrHTKFOLcVK501swgI4TIQOOfEG98Cg+OJPze3lZjPMVaOBiXEcr4AaHOEoDIueimK1PUyDSLuk7ycLhEbLYvCzUF7j4uqZj+PbtZsbTXiEQXXqezBycF9ceOoRiNvUVY4EIyjZQFQXARUKuq/cWImrbnsY1XUZpoSwnEKYRdZ6dRRdsODhiP13xQmH7o0CI2Ci9Ydfr8KN9zyJDMe8pF+DnEE4V5xgUAHInjp8/91x9EF7oCRGgE+HrhomBR+it5g2KlIObrrzESxasRkebaRZ2o4kRtj9D3x0Li3E1RdORbfihPRLMUykfAP//PhrPPTE31DnETDlJDDFAtXRP6bVEIdP4oFEZSEZetoUKOFCtdbMT4ODQivAyccdgX3G7IxkhGjWOn0eCnjoUDSXt82ah2/WVrYIfidwbe+e2nAIEzQ6GRNmqtvBr0mHhmYN0b3uvOchPPXsC6weTXOb1hWFaHp374R7Z/0F3Tp1pA1264GfxPq07pjh6NpNstbIwUojpZbjG+9JLHQfQ018HTwOthMlokY+q0LwIzeWEiYekxLhF6DIGYRd42egr7E/LKMjE51pL67FCixzXsZm83M4Zh4RmsGPgOSnFfMLLREqcaM/Cbcr+qmJGBWbikLVG6ahKyk45Cb1jRQ/5bxlYGJzbQpXz5yjF1qDOaIzxfTTiG1j7LABuOTUw7XjmN9PWeJ51KymxlW4eubDWLZqHVyKxbNCRpi00LDB1puHfXYbgWnH7o+SqIWMH+CFtz/FI8/9Ew5x7Civb9jC78ojGhORtzSm8LsLp2O7Th04TpfvjLJ8GZV3kcwXDDz+7Mt44e0vkKLKlCxdRgCVwI/uuTBh46rzp6FPt1LhznHA20R5KoNrb7kXqzbXotalWGeOh5hNzJF1ZdpsHbKrzwhLM1jilSyPFCjETBc77dAd555+vIiF5lmqsnkJsZlGqKImhStnzcW3LVh+FOs8gSStDtpDawPSGgiTepKZpmf5qam6tGW2l/ymJavX4ZeXXSGhCrYlSC1ayO/7770nfv/L81BaXETjuTXBj1YHWSw0qUQqmyYdhezTWIKl3t/w78wjcBPr2SpkKRrCP6NOv1QKNYv2F9uKXHhP53IRUYVI1A3DmOQZ6EcxQL8TT8a0RUToVSjLvIkK8zN4kapGiNANN4owAx1m4JoPRG99t1eio40eHBoQ0I453bCjcRRGRk5CIbm6RH8xbV6ARKxFQEAkSR2mcCgLm2vrcOWsR9ny42ZJeQfLqvNlDUQjFsYO6YeLpx6hrSaJr5EryHW3Wl2DEg2z5j6Hfy/4ChmKOBANpUFrQraElIfdRw3F6ScchA4R4rn5ePDvb2H+u5+xlUUUAwE/iudSbbZkmilxsUPnYvzxotNQFKESNiK4hw6yuNah+rFrAO8tWIS75s3nWKTAv55rnBkVSYjkf8D3VzOOx9D+24kwLH9G8f1/vGgZZj38NKqpIoZJxCKVIQcld6QSRhprUQUHnTGQAhd+baKxlzQdnHrsQRg/ZjgKY+E451x1CbEzIQfl1XWt0vMz7QiOm7Arphy0m8x7XVZHAMzjlafEF/6doHBbl7RqPfjlz9fvT1GjManLOCABhdfefAsVNQ7rGJIMFif1LAvXXnMl9txlIAoSLJ/1PcBvCwKzTKrwNpkqEFaMay4tZWNrsQqL/cfwmTsPqTg1+yGagqx/tvi0Ll9OAS2UEqIZR5M6zTtgxO+GkswIDEkeiYE4DDHVhcnA5FCFROj1+Ai+TVws8vOFGMGZZ55MwpgnRWghQqd0oqR5IvTWAj9m5FAXK37eOMvhW4arKzgpCEUbB92LgYJMCQaaR2FY5DQUG31BJAgKKVCMj+Erj96jc5W832yqTeMqBr8KabKeXdayuHkYDGjw64+Lp03MZnMFHOVtSqKF3hRw3xMv4tX3v0Tal+byzEDTnDkmKTMg+Nhl4Pa46LSjURKzsTnl4uaH/44Fi5ZxBQmJGhB/zyJQZXoSEblNnpA79SjB739+CqJSta/bLCoBHlYm1pUnABYt+w7X3vUkKinzoSdejrsn7iHzDk+YgD1GDc2WwhEsUt1zjQ/cfO+T+GLJKi63Y+uO6qZ9EdjM8Q4J8mSsqc6XZLQoBEE2LMXmduheiEvPOgkd4lHEYrkWAyGHMJTmouVA4Hf1LOJeNq/nZ9l2zvLTm1So3xe+RyGF54Dw/xfwu3DGqYhGSZxCxDIo8cTSVo0dWZtFtgAq3aSKnrSTwQMPzcXfXniZrW2y+gj8qMcIeZB9evfEzTdejZ4dSkIRhVaCH4OV3mVlSuQ4fMIg5IVNtBNWJWGZKh8pYw0W+3PxeeZJVCeX5QCo8cfSYEoTjYK6BAQUt0tz5tMKkjCdLijBQIyOTkVvYzxiinhPFIFJIYXlKHNfxwbjQ6bB5HTswnvV9cAUt+F1ThTrHNO/qVvaWuDHBGaO0pMWiwTHFdXtMqVDiu8JsOLpHuhvHooR0ZNQzPL1JN8vYyxjGxqOoj0XKtBRMolIzlexi1WpCb3apmEXTgsXEPjZJsYOHYBLpk3UCYzGn54UUe574nnM/+BrrsMl+g1fk3loYhXR32nRD+/fE5eefgxK4hGsryOy9eNYtpqsfIMpKjToVkC0FpqUHlyqh7Vj2HvnHfCLUw6FSQE2XXPLyZQ84AvvbuW6cvzm1odRQYG7Jo64rTDj2AMwfuwurPbCVhT3SiZmqY2Pv17BiZyqFFFfqIUk4bI8T1hzGlJfQsI8xZ/JsjaViYjh4sxTDsduQweiOBrhTGwucywGQQh+9C+2/FoFfhZOJLd3wp4cexXmBK0pHU/k5/3/E/zOO/NUZFhtiPoBh8NJtKi86R6yJfMiNDQ/N2yuxqeff4m33nwLC7/6CnVpj5NS5CXJkFHWIcCMM6fhhKMPR2kyEcZ0Wwd+LRKYGWmoqoLV53hBptQafOs9hy+ch1AXWwGYjigON1t1IWVTbAWGbptBlA/yucB9LCyvGEXOzhidmII+1j6IqE56QWZQrZagzP0HNuJLeJE6HXfUvYB13S/3WiDxQ0X8uYBpJc0dWwv8KJJJrqgQmDNwrbDqICQwK8ScThiojsDQ+BkoVn0QYYtP9Nyyxf5MdqY7/mHgRxsqgd+urQS/+594Hi9+8A3SPsX2cuAnskSNg9/amjQu//N92FztcDNqjuFSDWxWUcHjOF7EiuCo8aNx6uFjKcvA74UsxVDRhcjL2SCFUtz/4eLr7kJ5LXE7Gz8SlsKZBH7jRiBiE2DRJ4nILYRhouA8+vTL+OeHCyV2aNuc1LDJguVKDFaK05sNJWYIgBixudxwu85J/PLcqehWkpS2UpK100c7+DUmY99Stnf6KSfgT7fcic8WLOB+HGJMhWIb+k1rI0t2T22MKZFEy7geHFdaOdAUC4n4xB0lq2/I4EG46srL0b20GDHaECVp10rwk/yflkLPJzBrdTRdzSGSVC5q1AqUBc9xe8fayHoosxZEe6VoXjZg3sTkDQPi7GboWIcAFrnAlAE2YAVFKM4Mx4j4aRhgHM4NhmBSNUQtqtR3WOq+wkRon0vhaPJSAoaGlKKJMsGNgDo4ETA2nxTZWuBHbhRZdjbF1eDCtZjVyFay5RuIe52Yxzc6ehp3bLP9hBTEayV1yoBz4J2SIdsc+AUY3n87sfwSEXxXlcJl196FqpTOIDP9V8HSja7JQyCKTsyO4OTD9sPR+wyFZ4gSr1BpcmCSdXuJ85fK4JfX3o2K2kzTlp8FnDnpAOw9dgQoq01Iyu0RA5L8ItEIC18vX4mb7nuKy94cHk/R+wvBT2wsYg2Q1UrZZiqDo/bxAWacdAT2GNEfMZu7V+hOY+3g11wPj5bAb+LhE3DuRb9BeWUVHMfV/TvyBfzqx8nDmnCWFOP4tC06lCwvFrYV8Jlw371LR/zqsosxZvgQ2IHH3oDF2oGtzPbKpZshMJNrpqjQyUe1sRaL8QgWZO5GJraJZevJJVMUpOfzNCd8KbW5XMjPbqFMQm7Mw3WvBKAubKpzVYUoTo/F6MQ5TISmn4VE6CrKLKdeRaW9GD7RYExyccWtkhycWC31A96Nr6etBX5bEpgpCxljKzfpdEN/4yCMjExHsTGYg7QmASMhhEVjEY6EkIMFHrYlyy/ALv23wyWnH4PieATfrq/D726YjZRnMp2J5fgZ/CRLq0yHK3DidgQnHbYvjt53BGp94IPPy/DS/Ffgei7XBTPpmPl4sglQx7BNdQpOM8Z63FKYMWl/jNfgJ5af0FAI5FzXZfr4oy/8C/PffJclozgor90psfzkPmmj8lmzj2agiV4lBfjthaegc4EFmypIAhFWrZehbnd7ZZ3nNTBqCfyOOPRA/JzAr6JSBGLz4s+Nr0p5QxQXpsZPnh/AjhA1THFJJIVjyLvp1qkUV155BQb17cOCtsTvZFqXSJm11vLTlr2swQYEZhLTJIx1UYeNWOg9ikWYh0pribbURAWDGpOH0bem3Uzaoik+RMFosTQlta8JvwyAPsuLk2VIe3GRNwQjrLMwyDgMUcSlATq5SEyEfgUVagHcSC1bFlRJwuCnyGHRnLqmMq/6Jrce+MmKFTUQEswkoM8grgnMIyLHodgYwNxG7lMRUNyTUt5k5VCMK8Fy9nzw/rHtgB8lPIYx+B2LongUny3dgD/f+ShqMyJgECYPZGMj19bhRFUyFsW0iQdjwm47419ffI0Hn5jPTWiEgJxLpeXbVQSkInzQ+EEJj/857kDsNWYYJ1TyydVsVTJ9JkDZ+ir85Y4HsamKguO6a4amt4QZbUrQiOUnViBlsn993ino14N6QFBcMiqdxvIs1faY35bd21oGvwPE8iPwo6SHjvnWf8M56y/7TvM8YtZ6NE1EzQDb9eyB4487BrvtOgZdOxUziV8cinriYq0FPy4JzyMwC2uaQEnUeYnOshJfe0/iS/dZVEeXwbAoS0t0FxIZCBMXLVt+3I5Ry1SJygndNWVtJRPKdQa8mxMRmmpgE0yEHhM5D33N3RBFEZSKwTHqUIsyrKLG6GoBnEglfKYW0gBQZppoFdIovblja4EfiwZkCcxxtjSIwDwQEzE8OpUJzBYrhkg7IKFg0N2ShD+BQUw2hm0Y/C4m8ItF8fmy9fjznXPywE8sKXL7Q/Cjd5ewbfxi+hSM3rEnbnnwcfz7q9X1rDqZ2/nRPen/0dwRt4HTj9kf+44bwSVyocUXWo9MfKauamkX9897Hv/+9Cs4gVBb+GqhGhDHhcUD8XUzo5iirHYP/Gz6sShNxjgLT3HJ3NEe8/shMb9TTzgKL7z6OjLpDAOf9GbOjWtTW51UWkrvjkQ8gWQygX59+qB3z64oiMcRs23Oxssr0l5HblttHfiJTBUhB1lL9QnM1Hs3owj4nsWX6SdRl1wFn+t5KeslSh7UgcwCWTDiejZ3CDjlT3iN+Lzbi+3IklUMxjkidLGzE8bET0NfYz8mQlNmVBShV2KZM18ToTNZRegc+LVNzI8XFlt7QluJu13QLzgSo+LTUITeMAnc2CqSnJ5wxaSUi8dDB90FPLYty89SPoYO6ImLT5/E4PfZMrL85qCOerSytasD2FyOR89D4QuqjY3g3GmTscugbrjq1vuxZDVVb+gxaCKjUX9ubDmT4hYw/biDsfcY0tYLx070AcVpkdH9du0m3HrXPHy3sRLKjjNBun4uTpOc2QsRtR1LKRTYHn427RiMGNwPSZsEZtsTHi317W3J8vvFmaewKjaNJes/cE6jZfATAd5cSINNK1MoVAR4YTGSiH+I1ZAXPWwt+JEJF6okCz+K3E7P8JBWS7HM/xveyzwAL7GJ8rzwCOhI/oezlbqbPXdaaOmQigWOzXFvCmnmk1WLEbuPydD8cFkitAc7SKIgtQvGFJyBftgPtk+qt0SErkGtWolvM/9ApfUlPDskQoc1f82DMWGOrYqablreWkkrbtQutbsRpyt2NCZiVOQUFOURmAkc2bFlLo4eKwJ98XB1coamha6k+QFUl/9Gtrcp8OPyIm7AHZI0pKeGgJ+PhGXjpIkHYZ9xO+O2B57A6jUbsxL7sgIazJi8et6mZhJViUw+agLGDRuIKIMWBcSJPE8bsQxrKu3hoedex5sfLEDGN+FqfUkiORtkSXC8WfdFpjAK11FTnNniUsId+3TAhWecjM4F1OCJVU/Dl/XjqS5U3hZqHTLVhdZQ7vyt5vllm5YXMjn9/7JpeUvgxzw/biSuhW6z1TWyFhrrWEHnpPitbdls+XEMUFoY1uMfs/hG4wyTGwwl32gwz8IAu5iLfMpGCczf4Wv/MXzuzkNNfEVecyIqSdKuTrbffGt0zehK4UoPu8GG0lS63pPvhzKncn5WUMsjQpc6ozEkcSQG4GDEVFd4XCvsI4U1KHNfxHp8DN9OsdSWiEyG2oN0Ok2E1sRog6tPaMcvbRr8ouv0SyP3SNxTIjCTArPcMYGXCHHSkcyUYIA1EcPt01DCBObQpQ9LmPLCXVt4fZIEkqTRNhLzo40IlO3tgYvOmISCeAxfLl2HG2Y/impXiOp819k+uGK10nditonjD90Ph+wzGjW1dRzAzhp8jVl+vA80b/tRZpfijhRPJK+X2QNaip6u6irgs8VlmPXo8yivyWSvR5uqhAQlTslWiC5vk7Em8QzakAMURz2cdOS+2G/MLiiIU+Yw5PaJhRu6WfQIreX5UQLlxIN3wwkT9tD81jBeqeOkPHtEhl9WpcTDP15Uhkt//Xus21wtQK9bFPTs2hEPzL4JXUqLG4lLhm5gM8YIj5m8KVlpAWodDzMfeBLzHn+S+67Q81Evk8h/YtK///WFOGDP3ZFIiJqQhGokNk+bTvNipqfmurdlXdTc/t/UXYbph+zvtRWoVX/lPpqm1oXgF1I+QkCR0wniCoGZgYEsMXJdCEyMNfjafxyfOY+jKlHGv68XTmzJyPvBv9dcwEaJ0AmYTleUGAMxKjIVOxh7syI0EaFdpFCHpVjivo6NxsfwrLo8IrRwzLjahAX/BYhInJXtLFXSrOVH4yFBUIoj0mTZksBM7msi3RP9jAMxKj4VRdR7l7K9PMhk6WoLtAXzOGe2byvgR7LyRHLuhovPmIR4Io7V68vxhxvuQ7lD2V7aFGR35Ygfi5AKiZfic0fsvwdOOGRPxCipw8TU5i1xmTZ5yJj9q/aXtNUU1sAKS8FnrT4iP9QGCrPufwqffLMKDheKiDyX/E1rDupZL66XvmfWOaRGUSZsP40de3XGeaefwMrPlEGkHA13oeEESMgkMLC5lRUeZPhQ03IiOXN3YK1aLesvl+Fv+Pcvl63BeRdehvXlVVwhwZ3uQEX8nXHP7JvQuZj6q4hrLlMrHLCW/DBRQNbBFwbWmoyH626/Dy+89DJcx+WxoAxrwgpw9e9/jfHjxnD7zyy0agCl6ug2UXL+fphygxEEStVTYOZesXlmfAMCM02qkMD8mfMAUq0mMH+/O2v60yERmgZe6/7XI0InYTMReogmQu8Nm4nQVCMpROgl7ivYhK/gRVItEKFFENRCoknwy8TWsdQWuelEYFZmBp5JPDYtqc+uu4+40wn9gyOwS+IsFKkdGhCYKXGjLd2fJPiR5dcdl5wxCYlkHBsrqnH5tXdhQ1pUehRLTlGYQicE2BUR8c5xw/rhvGmTWEMvLO9rbqaEtbotzaYwZsQbESdJDGSUhTf+/QXmPP0CKjO5pJIsVhI/peC5jm1ra5UjEFpRhZIi5EISHzBpZFiN5tiDxiMZsZhnJpUiOj6rQav14Gdg0oSxOOGgPcVFbQr8dI/rkJKztrIGU888F2spdsnBf5PpHj27lOLeu25Fj9ISVqcRRGK9sZZNqixIhlY2hSACVGdcXHDZlfjos4XcHCtkERVETfz56t9i1xFDkdC9OHgab/Pgp8i4J3ePrBfi6+kqbq58EAXm0Mh2DBe1JCTgP4svvUdRG12LwKghZ4LpGy0RmFuasK39vVgPoryWi7eERGjpEWIHxSjKDMPI+Gnobx7GRGiiz/hGNarVWpR5L2MDvtQ9Qcjy3ZIITYrQ9OzNgl90na51NRFhZWMnS2CmbxKxN+p1RH/jELZGC4wdEWECM5uWPNxEE+L6XT2xmxuHbc7y0+VtI/oJ+CWTcWyuqsHv/nIf1lR5uq5XlxTq6omQSkK0hEHbdcQVv5iGhEk1nRL3af7IeSf5n9R2X87q0HwEEUcg29xCRcbFtbc9iGVry+FyZD2v/pk7xFE3Nx3f0cKkIsYg5XRUakYpHDKkLN/Bdl1KcNnPpqArAQyrYYuMOgF7WHpIen6tKW+zbQMT9x2Lkw/bE7beCHImSJ7llwU/iZBtqqnDtBnncy9h0SSUpvIdCuO4/+5b0LtzJ0Q5kU1nk34nrT3y5xptJptqUphxzoWsUM0d/cjSpWbvlo+b/3QVRg4ZjLhcTC6z7YMfDVcDAjP3v9AKzKQIrMjk91FtrsUi9TA+dx5EOokVsIUAABtwSURBVLJeZyYpDiGpsuYJzK0d8pY/J3wxSQCILUGuhrhSEkx3WRLfVCUoyozBmPg56AfqCUJEaGL5p1BFtcDpN1BufQXfIj1AitFJ8XpIhJa6UHJ7i5uN+TEI80yhGKJ0ixICs41kpgv6mwdjeORUlBqDYTJACoFZUXAwj8Dcmpm57YNfAhU1tbjmtoewZG2VlBqFvUL0u5JyPYp2kmR8FH+8ZAY6JilGp4UbQgBs1ENrOuaX//GwNpZmE73XdADMe+4feOWdj7nvrtQBhIfiRbxdz+5YtWoVaxfmurtJBznmnBrEIKBYoMj7xyyFvUfuiFMnHYKiOBUjhl6JACuZD5UMfnOwpAVJK8s2ccDYIZgx6UCWW6cETb7sVggmYSc9vnsFVKZS+NlFv8EXX30Dj00x6WkSNTzcd8/tGNRrOySiOusdtu1shfGXG0uJ3dHKWlS2Ahdf9jusWrtR12tb3BqyNBnB7Nv+gsH9eiNKZYo/HfATacdwo+S/cIaLAppCYKaS8FpsxFfeHHxVj8AsVJbWEZhbBrXWfSIkQkvZWi7wT7EnmhLSR4RwhYvRUYhCd2eMjPwPBuIQTYR2OVZRgeVY4b+K8uATeESEJofDJCuYdnuJZdFhNZftja5jpRqeIFkCs4gAxJjAPAm7RCZxHNJUBTrGlE9gpiVCBGZNmfipub1s+QUY0a8HLmXLL4HqujTueOSv+GDhUnbfmOSshQNkqhH9SZr0ULPwGSQFP3wgx6Y4WaDBpd58yIb0dNJHB8ZzvZVyAycFAmGCzISjgO/KK3HNLQ9yL450QBuaCD0QWZkgbcjgATjqiP0wa/YjqKh1aPuURcwNniTHyt3u+N5zyiqdE8AFMyZj4PY9EaPMJCsRST9gMggqq2txJYNfpSjUcJxMJK/yD9MycuBnUYiGMrTZqGPWkhLJ/ZD0FbDK9NU3zsZLxJPj5u9y3yQjdtaMMzHlmENQWkBamWLREqWH3POmRFOy24HOJmQyKdiRKKg8YP4b7+HGm25BZXWaLWBJYgXoXJzAQ/fNRI+OHRqJLxLHYVuN+SliVmkFZlZRkSxOjsDsI4OV+MZ7Gp+7z6A6uhSwUpxtFQIzDTgRcesTE1sHZD/kU7R6miNCyzkpvkQUGbIODZVEibMLxkR+gT7mWERRyC5+monQS7Da+Sc2qU/hRKrhUzmZzqiamlTcnNvrkNtLMT/OFNKEEAJz0u2AgWoihsemoQS9SQxJE5hlAUlQvCkCc9Pjsm1afjnwK0wkUJtxMO/51/HCvz6WXmtEE9G2EC1CEUWVOUeub/fSOM6ZfgL69SAXLVRYoSy+hAZyMXopk8sGrnJtiHUduPTRDfsO09dJTDXl+3jg8fl4d8FC1NLeZpHEPVl00v+3Y0EU55w5BX16dcFf//YGXn3nI9RRQW8DzmlY9sZGl74v6oOy6/BBOOPEQ1ESFWtNwE8yjeWV1bh69jx8u07AT8655WHaFsaPGIhzTjyERV0JaEUkVZf4MxiJMrVIpXL+GY6nMPfZ+bjj7ge4OoZVp7XmY9/te+GWm67mgn4CeyFky3PVJ2dveT9k3bKuI9fimNiUcvC7K2/ARx9+xL1JCDVoPGwjwLjRI3D1FZegEwu76tgin1KMB7rfbTLhoRTJioa8MUr90w2LsCjBXkatxjfeX/FF+nHUJlch0A2JpH/E9yMw/xCoa+w7uYxXaJxrSGhAhGYnhCRt6IX4hShxh2BMbDr6GPvCMjqwm+4pKstbhaXOSyhnRWgiQpMb77EcPr1AC8nm3V6t90Y8MHLmom4nJjCPZgLz9jCJOpMlw4oGYVh+nSvV0cV/P0nLz8cIlrQ6DkWJOFKeh1ff+wQPPv0y/IAoIpI4os0obBzOsTObygyp5jeD3l1LcfSBe6FP724oTBYgHjHZFQ2zlPQuSfiAejTQwiTZIs/zOdFAqiyO5zHva93aTRixU3906VjCi5ew7otvV2Lm/U+iMiPAS5lZcbypiVOAfXcbiZOP2h+JiMUxtD/pPsNUPSBLuB45VmfzJfZIzZOKIwFmTD4cuw8bpJMLEoChT1RW1+Ca2fOw+LtyHZMLdRUbvGjTwLA+XfGrs05AnFK/VK7VKPhJW1EGP+WxJffPjz7D7678M8r/E2uVXsyU4PaRiNm4/PJLsM/uY1ASjTLQc7003VsLpl8W/FSAyrSPl99+HzNn3sWUJJKeYtI49UMxFH71q0sxYa/RKIrZ3MherE9tqnOYqSWqyw9vWv4jMIVIzj41RdXEWrL6pAcsEZgzahmW+c/jPed+uLGNMMw6OCoDw4xp/k8oYJXHUfsRd9O6r+aI0EQtkSSBWHniAgu3Tou7M6zL1PVhBQkUp0dhVPI0VoRmIjTZX1YNqtVyLMm8jkpzIbxItXSaYB03ifn1UntjZ3MKB7NdVGGhMw8fqFuQYbeXriBlchGnMwbhCIyinhsYCCOIS8etPAJzVmswbGeYpy6jac5NDkWTll/gY3Nt6/T8iF/XWkmrpvT86kta+RjRrycuPUPAzw0CfLlqLa67/UFkHFJGoXYGtFilUxvLS9F7i8a4KJ2EHKizFlk8iUQMxQUJVqsmOSJdhC66Qn7AIqRkDbJAAXewDPgc1LLQ8xVIE/WSM09A3x6dYUciKK/L4O5HnsEHX5YhsKLswnmuw1YZZUE7F8VwydknY0D3DlyMT3W+z//rE8z92xta8JS1nKVBOdNe6A/Ne5GUdw0LSQsY1qczLjxjMgqZ9yfgR/iSdhwGv8/K1jUr50aWZM8iE3+88Ax0Li3imUzF+KGVK6KtwvPjXs48npRoNLF0fSXOv+TXWL5yNce0WRBUu7a9enTBlb/7NXbq24v7tYiCg+5U18yCo8y3Txaek8bSdeX45W+uxJoNm5FJpZjaI+IDJooSUcy+4y8YuF1PkKi1tDUNK7kkZr7Ngp+rXGVJ1E+TdSlG43F7SVJg/sKZh2ri8fHrFB4cvXoJGYdgE4JfWCrWlPnSaAQ77xU0zN81bveFjqkARRi4FtEDOejl0E5HSQ/tOBgpnpK21xUdnLEYWjARO+BAxFUn+JwFdpFSq7HMeRXrQY3Rq3ny0uZvByXYQY3HIPtE5uWlUYVvM3PwgZqNVGQtlK6jSTql6Gcejl3sM1BKBGam4pCL3mBzyKXxcg+YldZqiecWWiOafM4LkhaFwsYaB1fNlPgSs+ryXoOEcCgjqTgovevQ/rh02pFb9OXNH3GXxUxfwGvvf4E0u4Fh2ZHEeuhfbP2rACMH9cJF04/hmlf6zcbaDK6f9RCWr61CJpCAO80XdpbIdeMcm87Wc4gi5P/RVST1JBQVrc+WTWzJ70NY4Kwqr0ORzSog8YEZx2GnPj3hGgZef28BHv3rq9z2kjdFyv6S2xuQ1efhhCMOwMF7jkBhhEaMOIkRbKhJY9YDT+Dzb1drwVuJvrE7zU3cQzaYDHDENBBDBqdOOgz7jh3OCQs2rAwTadfHHY+9gHc+WQTXl7gwW7PZ9q5yX2RBJpHGlMP3wf57jhHNuZCzGCjEqY6dwItjqAJ+lIUmK4zezf2PP4eHHp6DFJEXWaRX2hHQhtK/T2+cNnUK9tltJGLEUySpL2ojoMsOw3fOrQDI3VWknCNN5+e/9Boef+pZrFi7ESknJIDLJkBW/O7jRuP3v/klSguTiDI5XIcqNDWazk2r8rqbZuK5+W+gJu2IcCxzIg1MnjQRF5w1DTFNkWmdAbRVPnWD4QYsBKUDzVI1W4fV+Dp4Cp+6c1AdK9PB4xb8sa1yP1vnJHynvHAoriQqwjDqYCjKAidhkCK0uSNG2lOxg0lE6FJ2Tal3cLWxHGXOK9hkfgrHrGaOWjQoQZ9gPAZZBH5ArVGBpZnH8YG6E5nYSrbqYk5P9FX7Y0ziNBRhMCxF2oWSfWstgblVT695ZOT60MGcsIASOAY21Lm4ZtY8LPluU5bZnotTSayMwCdq2xr8mldydhj8XsSb7y1AipRPtMw+g2jI2ePANzB8QE/8YvrR6JykTSfgjmlvfLwIdz/6LAI7wUDG1gIH/MVC4PichlQhboTVC42PRLg1MohqsjQDhx2B70nctfg/mc0/nHcqtu/RGZvrUrjxzjn4etUm5ucZvo/ANOCbEUSUjz5di/GLM47HDl06wKSeHlxbasEJFAse3PXYi6hx9FZLDZLIStWVS3KHQoCm/9JC7t21A3574XQUWbrPChGflIXXPybFmudQ60ivPZKsp2qW3B5ocOVJzFQotj2MGzkE2/XoglpHYcP6jYBbi+nHH4mSwgSPW+hSs2yUT5zSCJav34SL/vf3KFu+Um8Nom3H92aAXeCxo0di97Gj0L9/f/TerjuKCqkFqq7gMEgYNOBWm0vLyrBk6XK89sa/8O23S5B2A5aK54579Py+x9ZfcTKCmTdfjz479EKS3GruARMaUhITlK2qafCbMulInM/gJ+ToNjxuMBRt79rYIIWTGqzC1/5fscC5j3tucH1HY8V1bXiX3/9SBHZC1WFJfJ6wVIFCLhcVtBXA8ktQmhqCUcmTsL25PyJBV17EjukIEdp5CRvtBXCsOgbHPmof7IwpzPrLGDVYnHkC7+NmuNHVSGS6YHscgl3iM1CEPohmFZilDE3k57MU++//OPnfaAB+DEKBwzs9WVvXzJqLpd+RjmKoS5fPa5XpSEmFXYcOxEXTj25Wxr4++FHsTnrGCvFXQ5GOSw3t1x3nnzEJXZIkdquQ8RU2Uk+Rm+7Dhso6OMQc0GKT1EmLvSPtRsryyC2W5gZIPpWzfgmsKLlAckbKzaB7hySuunA6CgriePrFN/HSWx8i5ZPykLa+eT36KLYVTptMWeYBSJjUzU1nQ7kcy0BlXQaz5z6PBQuXcLMtBhwmCee8EyFQ0/4mP49bAY4/bD8cOn4Uu8JsGZs2VlXW4KobZRx8kyhQksgQ60mUxklklapQqFqCgJjAmsabwJUSQRecdSJ6lhSIMKseAfa8ArL+AqSViX++vwDXXP8XVNWkmF9JIQOxZxWPDwOhbTMROWoB8VgMHTp2ZCuTYqhVlZVIp9Ps7mccl//LjcZ04yx+R76LiG0y2E+fehJOOOpwUI/jiM7Uk2chR8iVyAe/N1HNlp8EighApxx3JC6Y8X9k+SmKItMStcjiW4dvvEfxRfAAqqIb2PzlAeaGQPkvvf70zHdW6TeN2Yjf9zM//hySQJBhDu0LqSmVdnYmrKAAxekhGJk8HTvgUERVMdf8UilcFUniB/OxSX3FblIvYy8MV1Ng+FEujVvszMV76kae/AONwzEsNhkFGIwoWZaMEBTrolGj0H7rCMytQkUNfvrNyBQLhOKwoTaNG+95AouXUqMocn3C5xYOpFhc1LrSwq5D+uOSVoHfS3jz/QWc/eSOZjqQnxUJZTD0MGpwH5w37Sh0SES5aQyNWZ2n8N2mzbju5vuwgfpKWTY3EjItamokITC2Y8Qnb6Fqt+Gckzic1OQaCHwHUeVh9NBBOPukw1DtOLj+toexvrIOHnEqmYRP78FBFBns0r8Xzp52nHbXpIKBBRB0Bpnus2xjOf50+yNsDXFnQXY5wzI9cdUJ0F1S3jFpU/XRKQ785oLTsV2nUkSZ/mmgIuPgnnnP471PFsK3kkypouvJXNQXJKCigfAkHulQuITijIGLnbbvggvPmoxuRYks+Gm/Bsqnz5uoqk0zHeXJ51/F/Q88iozjwCXqCzcDEh4q1S1HRMUYKiBJVyF2Zxt76woQlpXS4QnXcVj5mDecQBrRUsx4+unTMGnioehQQPdE4QA6l66l1TSfcM2T23v9TbPwLLu91OdHXj5ZpAR+58+QhEcb+5ZU3kb7O/H4ylmE9AuHpOdX6gZCZDqnpNvZT+ogeoSUvhHVRSJHsgvKvikCoaT7F1HFKHUGY3TsTPQ1JiCiitj194wMUsEaLE+/js3WN+gcGYYh5hRYXoxJ0d9kHsdHmTnokRyJYdap6GASgZmu8MMJzK0bYnFfc+AnAEK8ss11GTz81Mt468PP4VrUo0QyknJIK8gQ/Kh1ZUsxP5oZ9z4xH2++/wm7seRehQkXsfwk8hZRDvYcMxRnHH8wimNkrUijb+LKpbwAX5WtwiPPvIw1GzZxksK0CQRlmwwBWlzI1o1A+KmQb0dKLNRYKGkFmD7laAzfsS/umfs3LPh6Obts3EGOrVYLRpBG5wIDF515Mvr16sZJgKwjyWIGwv2jeFmVF+DTRSvw0NynUJny4bIgrq771nFKAkmy0oT2oRCHg8P2GYdjDh2PgghRX4BMoLB83WbcetcjWFORhkOhGLKUNOjnMqPiQhNIk/gubVkRlcGgHiW49OyT0aWYhG5zOuTssJGFp3shkwVMTbvf++gz3HnnPfhu7QakPamG4o2G71lUk7KzKC/8EBoJerbkSv0CCYtFTIXuXTvh/PPOwYhhO6G4oABR05TSPk6iEF6HUmA5MrqAn475pcgD0wIMponJGvzIGm1z8MsEaZVCNb5xqKH406iJrmZSM+/slAgw01r5WKsIf7/5+X/2aXE1RZBBBEt1/I+HWMtsEQVFGYgHSXRID8bw5FT0jFElSCFPFNodUwbpAb5DHWExMHYMIoEJz1yL5al3sVYtx6DkHijFTuxK8+tmUniowEyTOd5qAnPrBisHfln4oTpLGKjzPLz/6WLcN/dZ1PrSES5/QmfBz9LZ3tZYfk+9hH++8zGoHQeVd7E3wCRbitlJOVdR1MApkw7B+NFDOdhPLpG4uCKklHZcLFtfjnc//AIfL/gMmypqmH/HWXByW3VBfmPPn5+KC31uDpjzoqX2n9xMEyXJCI48cDz2GjscS5aswD1zn8FGynLo1gUU2TapL7CfxoTxozD5sP1RzIKkOTpLWCoZ1gNTz4+ajItPF5Xh+df+Beoel/YoIRBuKeK6spWvHUzqYdwxaeO8Gadi0A492Z0m4El5iltvPvXim1i6ah1L8gvvWJruSHxOx8hCi1b5iBseBvfqhPPPnIzOGvzybWSpQtKgKTktpDMO1m2qxBtvv4fX//U+lpQtRV0qLckMYTnrRj9h8lc2MYnBCg2G6oOJtkKglohHMWjgQOw9fjfss+c4lBYkOf7I4Y+QOpP/8jSK8UxVYBrSX267A3+f/zr3YZG+xNL86YTjJuL8GdNYEKHNwc/3PLUJX2Nx1T9QZ6zkRkA8AFTrym0jI7qTWhvfWuuQoMlP5YMfq7Vw6jNfEZq+SiwwW0rhfAMFGIgBHY9EkeqmW+5Q7w/iAa5HrV+HzuZOvJP7RjlqvGoEZhRFRgfYBKK8jecTmGns6GdkCeqayq0yhAJ++TEViqER2DhBgOpUGm+9vwBLlq3Skqi6VluX/9FsJLHHPtt1w9ETxjcb86Nw8ItvfoBPvlgEhy0/yRCGasq0mAqScYzYaQDGjtiJ21ay9gkV+LPLHWaIwRZIXSbDEk+Lvl2Ob8qWYf3matTUphgcU2kHjibONvVSCVOTTCQO2E0qSCZRmIxhQL/tMXRQf+zQrZQFTP/xz3fx9co1XNJGy5mFtVyPF2osauOg/ffAgO26IUYvMxvDk8oNsUd120iqCQ6AOheoqKvDh599g6UrV7GcE3+Kwic5u1pzIFg5EONGDsUuO++IJFnCVBxKvWVhobwujU8+/xaLv12KTeVVqK1NoY5cQaI7setoIBZPIB6Po7S4AH2364LBO/TAkP69OSNKBOqsZZYdqFCZRoBZiM7UxDuN6toUvlu/CR9+/CmWr1yBDZsqUFlVi0zG+X/VXUluE1EQrR48dISViCgHCBdAygIWbFix5GS+CxKLHIIV4jDB7hG996p+tx07lg2KxJeSjXv4/Yf3a3hVRXrQ5jfsg6qRXF1JsqyWC7u5Xtnbm5Xd37+zh4f3dnd7bauqsjfMkCynB0Q9ZEzaMXTtrXECrpl9+/5oP37+sm0DulNHOy3oOJ8+frCvXz7bHA6Tv9zzZ96+zvptN4DXth1g19j6ZIIMCt0c1qor2q2mNj8tkKRMHXzn9EOOaTPnXHPuMwg8TGYZYBG9Dg6SKDDUHFTEkqpRld3ZcljyVGtzOUhwFayec0h1TPjQWN/NrAdtgOnOEUmHq6BiQ8nYiw5gsoh/5PA4MNqKHBAtB/GdQfydfnncJodBpoD0E6oGFi7KRbYAATdNhbTJ9T9krIYF7zHUR/Ly8Hw4H3yFhL8PG4wcNfAqW/D1Wts0ICa31oKj1z4Hktjkab3BI4m+50YAn5UlDfiLWWllXliFDmBDt70kK/In3e7Zi5DLlFRlYYuiEI+OGVvEWUuZfjmcnfVtQzslpEaorvCGNh6mN12PkpvGxqozRWlzFj6SnSyDqm8lPckAnXAq4LsbeKE7SbEAeMwNvktzVFLdBDuFWW9Stpd4Y1CjNNu1p0KmGsqCPtB8MjkwekhhndV1zTWCdQOpDHsEc71grQtkQs7JkSznM/YBoAtJn7Y9mASamoWDWCIA0vRRK7/yHGLun7Y1I20AhKC8k5WbZbYsCluBZlQqicgrNlBdSGn2ZKWwjSCERuoCeGrkI51rjHnFLzj8Kix6nc5QQ1P3Kac7F5EZklGTEKAHaNN1KlQtZQvFtaHWARSZxZfas3L12RDhaiPpRPYagYvyccs1GuUxTxGYLx020Ejo3XNZU5ltR8BNG9NjVBMQcsO/1KCatcpj56xOCEtB7yA4wU7WwSbkHDhIA8ycrDHUX081Suoa1CqoXerVmARZDodTDYBLrRow6pIdVWwvUYn7UYicYVYD+JuSThju2NdwC9PhgE0uH7ykPEqpVDd92lwNBEjgWkhkDPficwWih1rYYmn54PXwuoJzJ04kQbarxwSjLAmsqBO8I6mxFEol4ct8oSOA45xyEGLBRgSweoN1kOyy4ehLfEmMt0eAcGKUhzDpLP5tPBOcxAwPNCrURWie5gwOE9XO0KGx2yQuuHmGHdf90CQYv91tbMhn1ual5T2cjxjjYyB6akVc/Ps6q4d+QDFmykEoMIPQLtrE4BlDDKZO8/+rqQaGmhf9cd9vRIHwJ0/fhdq+rK0xYQVzAbHAETatxkJeXPxT8W4VG3K+Fm2MaefsiAKML+ZPp8DmslEOMnCw92P7Pn+abyEn6Sr10kstgEFec7WwOE1hIjfSV5z5zw2WVEhfP4kXOJ7ukphEMeFz6U3eHcZp7zT8Ubch7FyQRhRqFYPOfcsn+bNDWoKUR3s87LIBznIEeSDxBPwCAMKApfe5HOlgEOg9lViCuB39ERQFeMX4qX8xpD5eQh3Zm/lIHR08p91TH4dJUtcJ2JP3UzJVDLCAbiTD84mu6cvfFN/m8+peW9lTnUjuSKpLpU6zxYMOZErex4uJb8y5kX4Q5jAJuKc9hcRdtgcuuGv9BwicDjxmiVjlAAAAAElFTkSuQmCC"/>
          <p:cNvSpPr>
            <a:spLocks noChangeAspect="1" noChangeArrowheads="1"/>
          </p:cNvSpPr>
          <p:nvPr/>
        </p:nvSpPr>
        <p:spPr bwMode="auto">
          <a:xfrm>
            <a:off x="0" y="0"/>
            <a:ext cx="20288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green and blue logo&#10;&#10;AI-generated content may be incorrect.">
            <a:extLst>
              <a:ext uri="{FF2B5EF4-FFF2-40B4-BE49-F238E27FC236}">
                <a16:creationId xmlns:a16="http://schemas.microsoft.com/office/drawing/2014/main" id="{57AD6499-96E0-D3AF-1394-F9B7741C45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744" t="35927" r="-1418" b="33359"/>
          <a:stretch>
            <a:fillRect/>
          </a:stretch>
        </p:blipFill>
        <p:spPr>
          <a:xfrm>
            <a:off x="4176011" y="231566"/>
            <a:ext cx="2919641" cy="8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323E-1F40-50FD-15E7-F52A9DA3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n-US" dirty="0"/>
              <a:t>Next-UP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9521-D495-D28A-FB31-CE93EE58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3" y="1765478"/>
            <a:ext cx="3393960" cy="38807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Main research Question</a:t>
            </a:r>
            <a:r>
              <a:rPr lang="en-US" sz="1700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: How can we understand and address the long-term impacts of the COVID-19 (and other emerging) crises on youth transitions from education to employment to develop future-oriented policies and practices?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5 sub-studies </a:t>
            </a:r>
            <a:r>
              <a:rPr lang="en-US" sz="1700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at </a:t>
            </a:r>
            <a:r>
              <a:rPr lang="en-US" sz="170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macro-, meso-</a:t>
            </a:r>
            <a:r>
              <a:rPr lang="en-US" sz="1700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, micro- levels.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Living Lab </a:t>
            </a:r>
            <a:r>
              <a:rPr lang="en-US" sz="1700" dirty="0">
                <a:latin typeface="Arial" panose="020B0604020202020204" pitchFamily="34" charset="0"/>
                <a:ea typeface="Geist" pitchFamily="34" charset="-122"/>
                <a:cs typeface="Arial" panose="020B0604020202020204" pitchFamily="34" charset="0"/>
              </a:rPr>
              <a:t>as the meeting point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i-FI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EF8DF-2982-5206-3498-11081EBB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21" r="19296" b="-2"/>
          <a:stretch>
            <a:fillRect/>
          </a:stretch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56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C268A2F-6545-7904-963C-60347E7A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655" y="609600"/>
            <a:ext cx="509084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b="1" cap="all" dirty="0"/>
              <a:t>What is a Living Lab?</a:t>
            </a:r>
          </a:p>
        </p:txBody>
      </p:sp>
      <p:pic>
        <p:nvPicPr>
          <p:cNvPr id="7" name="Picture 6" descr="Beakers with solution on shelf in lab">
            <a:extLst>
              <a:ext uri="{FF2B5EF4-FFF2-40B4-BE49-F238E27FC236}">
                <a16:creationId xmlns:a16="http://schemas.microsoft.com/office/drawing/2014/main" id="{10729E0E-096A-B3A7-C21F-65708EF9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30" t="1" r="32602" b="1"/>
          <a:stretch>
            <a:fillRect/>
          </a:stretch>
        </p:blipFill>
        <p:spPr>
          <a:xfrm>
            <a:off x="20" y="10"/>
            <a:ext cx="1864635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aphicFrame>
        <p:nvGraphicFramePr>
          <p:cNvPr id="27" name="TextBox 3">
            <a:extLst>
              <a:ext uri="{FF2B5EF4-FFF2-40B4-BE49-F238E27FC236}">
                <a16:creationId xmlns:a16="http://schemas.microsoft.com/office/drawing/2014/main" id="{E8F5AEE0-F7CD-72FC-2640-8BDF5BA28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842114"/>
              </p:ext>
            </p:extLst>
          </p:nvPr>
        </p:nvGraphicFramePr>
        <p:xfrm>
          <a:off x="1710660" y="1334134"/>
          <a:ext cx="5722680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27" descr="A green and blue logo&#10;&#10;AI-generated content may be incorrect.">
            <a:extLst>
              <a:ext uri="{FF2B5EF4-FFF2-40B4-BE49-F238E27FC236}">
                <a16:creationId xmlns:a16="http://schemas.microsoft.com/office/drawing/2014/main" id="{72AAB10C-0748-769C-F327-80145398D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2744" t="35927" r="-1418" b="33359"/>
          <a:stretch>
            <a:fillRect/>
          </a:stretch>
        </p:blipFill>
        <p:spPr>
          <a:xfrm>
            <a:off x="6841664" y="6217170"/>
            <a:ext cx="2192645" cy="6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is Quadruple Helix engagement so important?">
            <a:extLst>
              <a:ext uri="{FF2B5EF4-FFF2-40B4-BE49-F238E27FC236}">
                <a16:creationId xmlns:a16="http://schemas.microsoft.com/office/drawing/2014/main" id="{8F6E1151-638A-CBAC-4C02-6FC57D0A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r="10000" b="4431"/>
          <a:stretch>
            <a:fillRect/>
          </a:stretch>
        </p:blipFill>
        <p:spPr bwMode="auto">
          <a:xfrm>
            <a:off x="249511" y="1713138"/>
            <a:ext cx="4094832" cy="40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50E96E-BB0C-BA8E-20B7-7229E162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50" y="746922"/>
            <a:ext cx="6821139" cy="69073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/>
              <a:t>LL approach is based on Quadruple HELIX model of innovation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63716-30C7-2E94-65EC-F2A171DBFE47}"/>
              </a:ext>
            </a:extLst>
          </p:cNvPr>
          <p:cNvSpPr txBox="1"/>
          <p:nvPr/>
        </p:nvSpPr>
        <p:spPr>
          <a:xfrm>
            <a:off x="4569039" y="2160589"/>
            <a:ext cx="3913154" cy="25398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 together the 4 groups of key stakeholders helps...</a:t>
            </a:r>
          </a:p>
          <a:p>
            <a:pPr marL="228600" lvl="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 the</a:t>
            </a:r>
            <a:r>
              <a:rPr lang="en-US" b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silos</a:t>
            </a:r>
            <a:r>
              <a:rPr lang="en-US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 the 'same language’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 from each other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overlapping efforts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en-US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trust and </a:t>
            </a:r>
            <a:r>
              <a:rPr lang="en-US" b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synergies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​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Co-create innovations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​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 descr="Lights On with solid fill">
            <a:extLst>
              <a:ext uri="{FF2B5EF4-FFF2-40B4-BE49-F238E27FC236}">
                <a16:creationId xmlns:a16="http://schemas.microsoft.com/office/drawing/2014/main" id="{F544387B-0B3B-E554-2EED-2D217DA409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148" y="3292177"/>
            <a:ext cx="860436" cy="860436"/>
          </a:xfrm>
          <a:prstGeom prst="rect">
            <a:avLst/>
          </a:prstGeom>
        </p:spPr>
      </p:pic>
      <p:pic>
        <p:nvPicPr>
          <p:cNvPr id="6" name="Picture 5" descr="A green and blue logo&#10;&#10;AI-generated content may be incorrect.">
            <a:extLst>
              <a:ext uri="{FF2B5EF4-FFF2-40B4-BE49-F238E27FC236}">
                <a16:creationId xmlns:a16="http://schemas.microsoft.com/office/drawing/2014/main" id="{A94F64BF-9E0E-9003-5A76-E69DC410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744" t="35927" r="-1418" b="33359"/>
          <a:stretch>
            <a:fillRect/>
          </a:stretch>
        </p:blipFill>
        <p:spPr>
          <a:xfrm>
            <a:off x="6841664" y="6217170"/>
            <a:ext cx="2192645" cy="6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40" y="229281"/>
            <a:ext cx="6550115" cy="8696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Next-UP Living</a:t>
            </a:r>
            <a:r>
              <a:rPr lang="en-US" sz="4200" kern="1200" dirty="0">
                <a:latin typeface="+mj-lt"/>
                <a:ea typeface="+mj-ea"/>
                <a:cs typeface="+mj-cs"/>
              </a:rPr>
              <a:t> Lab events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46399"/>
              </p:ext>
            </p:extLst>
          </p:nvPr>
        </p:nvGraphicFramePr>
        <p:xfrm>
          <a:off x="659332" y="1378493"/>
          <a:ext cx="6543248" cy="51366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011">
                <a:tc>
                  <a:txBody>
                    <a:bodyPr/>
                    <a:lstStyle/>
                    <a:p>
                      <a:pPr algn="just" rtl="0" fontAlgn="base"/>
                      <a:endParaRPr lang="en-US" sz="1200" b="0" i="0" cap="none" spc="6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818" marR="29818" marT="69640" marB="149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 b="0" i="0" cap="none" spc="60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Workshop </a:t>
                      </a:r>
                    </a:p>
                  </a:txBody>
                  <a:tcPr marL="29818" marR="29818" marT="69640" marB="149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 b="0" i="0" cap="none" spc="60" dirty="0">
                          <a:solidFill>
                            <a:schemeClr val="bg1"/>
                          </a:solidFill>
                          <a:effectLst/>
                          <a:latin typeface="Cambria" charset="0"/>
                        </a:rPr>
                        <a:t>Timing </a:t>
                      </a:r>
                      <a:endParaRPr lang="en-US" sz="1200" b="0" i="0" cap="none" spc="6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818" marR="29818" marT="69640" marB="149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 b="0" i="0" cap="none" spc="60" dirty="0">
                          <a:solidFill>
                            <a:schemeClr val="bg1"/>
                          </a:solidFill>
                          <a:effectLst/>
                          <a:latin typeface="Cambria" charset="0"/>
                        </a:rPr>
                        <a:t>Description </a:t>
                      </a:r>
                      <a:endParaRPr lang="en-US" sz="1200" b="0" i="0" cap="none" spc="6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818" marR="29818" marT="69640" marB="149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328">
                <a:tc>
                  <a:txBody>
                    <a:bodyPr/>
                    <a:lstStyle/>
                    <a:p>
                      <a:pPr algn="just" rtl="0" fontAlgn="base"/>
                      <a:endParaRPr lang="en-US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LL Kickoff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November, 3 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LL intro, brainstorming ideas on youth employability:  challenges, opportunities and service needs in post-covid era  (Hybrid) 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06">
                <a:tc>
                  <a:txBody>
                    <a:bodyPr/>
                    <a:lstStyle/>
                    <a:p>
                      <a:pPr algn="just" rtl="0" fontAlgn="base"/>
                      <a:endParaRPr lang="en-US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Initial Findings Sharing 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DE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Apr 2026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Initial insights from Next-UP sub-studies, stakeholder feedback (Hybrid) 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25">
                <a:tc>
                  <a:txBody>
                    <a:bodyPr/>
                    <a:lstStyle/>
                    <a:p>
                      <a:pPr algn="just" rtl="0" fontAlgn="base"/>
                      <a:endParaRPr lang="en-US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Foresight Game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Aug/Sept. 2026 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Scenario mapping for youth employability, role play (Online/Onsite) 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406">
                <a:tc>
                  <a:txBody>
                    <a:bodyPr/>
                    <a:lstStyle/>
                    <a:p>
                      <a:pPr algn="just" rtl="0" fontAlgn="base"/>
                      <a:endParaRPr lang="en-US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Policy Co-design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nb-NO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Apr 2027 </a:t>
                      </a:r>
                      <a:endParaRPr lang="nb-NO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Collaborative policy design with stakeholders (Hybrid, FI) -&gt;Policy briefs, round table with EU policy makers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67">
                <a:tc>
                  <a:txBody>
                    <a:bodyPr/>
                    <a:lstStyle/>
                    <a:p>
                      <a:pPr algn="just" rtl="0" fontAlgn="base"/>
                      <a:endParaRPr lang="en-US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Skills prediction/skills matching  Workshop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is-IS" sz="1400" b="0" i="0" cap="none" spc="0" dirty="0" err="1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Aug</a:t>
                      </a:r>
                      <a:r>
                        <a:rPr lang="is-I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 2027 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Evidence from Machine learning  and big data analysis comparing skills developed  and required in job ads  (Hybrid)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406">
                <a:tc>
                  <a:txBody>
                    <a:bodyPr/>
                    <a:lstStyle/>
                    <a:p>
                      <a:pPr algn="just" rtl="0" fontAlgn="base"/>
                      <a:endParaRPr lang="en-US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ABM Testing and kickout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Feb 2028 </a:t>
                      </a: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400" b="0" i="0" cap="none" spc="0" dirty="0">
                          <a:solidFill>
                            <a:schemeClr val="tx1"/>
                          </a:solidFill>
                          <a:effectLst/>
                          <a:latin typeface="Cambria" charset="0"/>
                        </a:rPr>
                        <a:t>Scenario testing using agent-based models (Hybrid) </a:t>
                      </a:r>
                      <a:endParaRPr lang="en-US" sz="14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9818" marR="29818" marT="69640" marB="149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A green and blue logo&#10;&#10;AI-generated content may be incorrect.">
            <a:extLst>
              <a:ext uri="{FF2B5EF4-FFF2-40B4-BE49-F238E27FC236}">
                <a16:creationId xmlns:a16="http://schemas.microsoft.com/office/drawing/2014/main" id="{7056F82E-017E-5188-3843-AEC895A9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44" t="35927" r="-1418" b="33359"/>
          <a:stretch>
            <a:fillRect/>
          </a:stretch>
        </p:blipFill>
        <p:spPr>
          <a:xfrm>
            <a:off x="6841664" y="6217170"/>
            <a:ext cx="2192645" cy="6508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044579-2DAE-DBB9-C65E-D225736FFC93}"/>
                  </a:ext>
                </a:extLst>
              </p14:cNvPr>
              <p14:cNvContentPartPr/>
              <p14:nvPr/>
            </p14:nvContentPartPr>
            <p14:xfrm>
              <a:off x="306222" y="2333963"/>
              <a:ext cx="2563560" cy="91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044579-2DAE-DBB9-C65E-D225736FFC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222" y="2325323"/>
                <a:ext cx="2581200" cy="9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2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7F9A-20C2-E209-037C-CE9BB418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13" y="240463"/>
            <a:ext cx="6347714" cy="455525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– ppt + engagement</a:t>
            </a:r>
            <a:endParaRPr lang="fi-FI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75A556-7C5B-9A6C-6DEB-757BFC22E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7329"/>
              </p:ext>
            </p:extLst>
          </p:nvPr>
        </p:nvGraphicFramePr>
        <p:xfrm>
          <a:off x="301451" y="914401"/>
          <a:ext cx="7697037" cy="5741353"/>
        </p:xfrm>
        <a:graphic>
          <a:graphicData uri="http://schemas.openxmlformats.org/drawingml/2006/table">
            <a:tbl>
              <a:tblPr/>
              <a:tblGrid>
                <a:gridCol w="1356527">
                  <a:extLst>
                    <a:ext uri="{9D8B030D-6E8A-4147-A177-3AD203B41FA5}">
                      <a16:colId xmlns:a16="http://schemas.microsoft.com/office/drawing/2014/main" val="2167310834"/>
                    </a:ext>
                  </a:extLst>
                </a:gridCol>
                <a:gridCol w="6340510">
                  <a:extLst>
                    <a:ext uri="{9D8B030D-6E8A-4147-A177-3AD203B41FA5}">
                      <a16:colId xmlns:a16="http://schemas.microsoft.com/office/drawing/2014/main" val="3200520500"/>
                    </a:ext>
                  </a:extLst>
                </a:gridCol>
              </a:tblGrid>
              <a:tr h="67043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1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i-FI" sz="1600" b="1" i="0" dirty="0">
                          <a:effectLst/>
                          <a:latin typeface="Aptos" panose="020B0004020202020204" pitchFamily="34" charset="0"/>
                        </a:rPr>
                        <a:t>13.10-13.35</a:t>
                      </a:r>
                      <a:r>
                        <a:rPr lang="fi-FI" sz="16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i-FI" sz="16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What do youth employability policies have in common?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nl-NL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Renze </a:t>
                      </a:r>
                      <a:r>
                        <a:rPr lang="nl-NL" sz="1600" b="0" i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Kolster</a:t>
                      </a:r>
                      <a:r>
                        <a:rPr lang="nl-NL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University of Twente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endParaRPr lang="en-US" sz="16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711489"/>
                  </a:ext>
                </a:extLst>
              </a:tr>
              <a:tr h="96020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en-US" sz="1600" b="1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Aptos" panose="020B0004020202020204" pitchFamily="34" charset="0"/>
                        </a:rPr>
                        <a:t>13.35-14.00</a:t>
                      </a:r>
                      <a:r>
                        <a:rPr lang="en-US" sz="16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Edu-</a:t>
                      </a:r>
                      <a:r>
                        <a:rPr lang="en-US" sz="1600" b="1" i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labour</a:t>
                      </a: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market relations after covid: adaptation, mismatch or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transformation?  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Stanislav Stedronsky , Dian Liu, University of Stavanger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endParaRPr lang="en-US" sz="16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906495"/>
                  </a:ext>
                </a:extLst>
              </a:tr>
              <a:tr h="95776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en-US" sz="1600" b="1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Aptos" panose="020B0004020202020204" pitchFamily="34" charset="0"/>
                        </a:rPr>
                        <a:t>14.00-14.25</a:t>
                      </a:r>
                      <a:r>
                        <a:rPr lang="en-US" sz="16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Perceptions of Youth. How do young people experience their transitions, and what challenges do they perceive on their way to adulthood?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Alexandra </a:t>
                      </a:r>
                      <a:r>
                        <a:rPr lang="en-US" sz="1600" b="0" i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Seehaus</a:t>
                      </a:r>
                      <a:r>
                        <a:rPr lang="en-US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Autonomous University of Barcelona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endParaRPr lang="en-US" sz="16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263474"/>
                  </a:ext>
                </a:extLst>
              </a:tr>
              <a:tr h="6866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en-US" sz="1600" b="1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Aptos" panose="020B0004020202020204" pitchFamily="34" charset="0"/>
                        </a:rPr>
                        <a:t>14.25-14.50</a:t>
                      </a:r>
                      <a:r>
                        <a:rPr lang="en-US" sz="16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Co-designing indicators for graduate transition to employment: What should we measure?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pt-BR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Teresa Carvalho, Ana Melo, University </a:t>
                      </a:r>
                      <a:r>
                        <a:rPr lang="pt-BR" sz="1600" b="0" i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</a:t>
                      </a:r>
                      <a:r>
                        <a:rPr lang="pt-BR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Aveiro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endParaRPr lang="en-US" sz="16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983726"/>
                  </a:ext>
                </a:extLst>
              </a:tr>
              <a:tr h="58962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en-US" sz="1600" b="1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Aptos" panose="020B0004020202020204" pitchFamily="34" charset="0"/>
                        </a:rPr>
                        <a:t>14.50-15.15</a:t>
                      </a:r>
                      <a:r>
                        <a:rPr lang="en-US" sz="16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future of skills? Is digital the answer?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-Ivano Bison, University of Trento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endParaRPr lang="en-US" sz="16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29378"/>
                  </a:ext>
                </a:extLst>
              </a:tr>
              <a:tr h="6511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en-US" sz="1600" b="1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Aptos" panose="020B0004020202020204" pitchFamily="34" charset="0"/>
                        </a:rPr>
                        <a:t>15.15-15.30</a:t>
                      </a:r>
                      <a:r>
                        <a:rPr lang="en-US" sz="16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6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1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Closing, next </a:t>
                      </a:r>
                      <a:r>
                        <a:rPr lang="en-US" sz="1600" b="0" i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steps  - Yuzhuo Cai, Tampere University/Education University of Hong Kong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46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37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218" y="1015929"/>
            <a:ext cx="2876911" cy="29129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200" b="1" cap="all" dirty="0">
                <a:solidFill>
                  <a:srgbClr val="FFFFFF"/>
                </a:solidFill>
              </a:rPr>
              <a:t>Thank you!</a:t>
            </a:r>
            <a:br>
              <a:rPr lang="en-US" sz="3200" b="1" cap="all" dirty="0">
                <a:solidFill>
                  <a:srgbClr val="FFFFFF"/>
                </a:solidFill>
              </a:rPr>
            </a:br>
            <a:br>
              <a:rPr lang="en-US" sz="4700" b="1" cap="all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https://www.nextup-project.eu/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br>
              <a:rPr lang="en-US" sz="2000" dirty="0">
                <a:solidFill>
                  <a:schemeClr val="accent2"/>
                </a:solidFill>
              </a:rPr>
            </a:br>
            <a:br>
              <a:rPr lang="en-US" sz="2000" dirty="0">
                <a:solidFill>
                  <a:schemeClr val="accent2"/>
                </a:solidFill>
              </a:rPr>
            </a:b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b="1" cap="all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3" b="3"/>
          <a:stretch/>
        </p:blipFill>
        <p:spPr>
          <a:xfrm>
            <a:off x="654048" y="857675"/>
            <a:ext cx="4534182" cy="5140669"/>
          </a:xfrm>
          <a:prstGeom prst="rect">
            <a:avLst/>
          </a:prstGeom>
        </p:spPr>
      </p:pic>
      <p:pic>
        <p:nvPicPr>
          <p:cNvPr id="5" name="Picture 4" descr="A green and blue logo&#10;&#10;AI-generated content may be incorrect.">
            <a:extLst>
              <a:ext uri="{FF2B5EF4-FFF2-40B4-BE49-F238E27FC236}">
                <a16:creationId xmlns:a16="http://schemas.microsoft.com/office/drawing/2014/main" id="{BD7B03DE-DBB1-801F-02B7-25781EBF81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744" t="35927" r="-1418" b="33359"/>
          <a:stretch>
            <a:fillRect/>
          </a:stretch>
        </p:blipFill>
        <p:spPr>
          <a:xfrm>
            <a:off x="6841664" y="6217170"/>
            <a:ext cx="2192645" cy="650872"/>
          </a:xfrm>
          <a:prstGeom prst="rect">
            <a:avLst/>
          </a:prstGeom>
        </p:spPr>
      </p:pic>
      <p:pic>
        <p:nvPicPr>
          <p:cNvPr id="7" name="Picture 6" descr="A blue square with white letters&#10;&#10;AI-generated content may be incorrect.">
            <a:extLst>
              <a:ext uri="{FF2B5EF4-FFF2-40B4-BE49-F238E27FC236}">
                <a16:creationId xmlns:a16="http://schemas.microsoft.com/office/drawing/2014/main" id="{FC0532E9-1AB4-A6AD-58BD-B1AB4184D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263" y="4321356"/>
            <a:ext cx="757693" cy="684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3D9AC-0E68-AC88-C2A4-66D81D4D2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989" y="3587261"/>
            <a:ext cx="1807936" cy="18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8B027-9026-03EB-ABD3-EBF0F48D1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368C373E-F54F-DC32-6780-DDDFD097E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BF8D0D-2F4A-F544-0B3E-AEB2CAD9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CE8266-586A-8B20-2C85-0D3490238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166BFC1-9C38-8807-EE89-2D8ED9C1D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86E78A27-6594-836C-AABC-2652E85F0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AC7C394-F530-7161-6D29-BF5BD2E8D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3C950DF-351D-B018-3BAF-060ECD4B7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8B0828CC-E1DC-B4A8-1389-973677189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5F883C8A-D969-1B36-8B2F-B2F5AEF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E5AE348-E926-9198-A765-0D471C38F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B5A71FF-9428-F3C6-26E1-E37AA2BB6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pic>
        <p:nvPicPr>
          <p:cNvPr id="59" name="Picture 58" descr="Close-up of hopscotch on a sidewalk">
            <a:extLst>
              <a:ext uri="{FF2B5EF4-FFF2-40B4-BE49-F238E27FC236}">
                <a16:creationId xmlns:a16="http://schemas.microsoft.com/office/drawing/2014/main" id="{05C85E5A-A412-2AAC-CC23-C1E09389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52" r="16882" b="-2"/>
          <a:stretch>
            <a:fillRect/>
          </a:stretch>
        </p:blipFill>
        <p:spPr>
          <a:xfrm>
            <a:off x="5459240" y="-1"/>
            <a:ext cx="368476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91424D-E325-C38E-1B7B-2376F05C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06" y="703170"/>
            <a:ext cx="2965612" cy="2509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F5CF0FB-BE29-CA88-A190-6024BFA0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EC6A3FD-4484-BECB-B315-B7009598D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3">
            <a:extLst>
              <a:ext uri="{FF2B5EF4-FFF2-40B4-BE49-F238E27FC236}">
                <a16:creationId xmlns:a16="http://schemas.microsoft.com/office/drawing/2014/main" id="{F4530FB0-E2B7-C9D9-1431-3DB1297B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63" name="Rectangle 25">
            <a:extLst>
              <a:ext uri="{FF2B5EF4-FFF2-40B4-BE49-F238E27FC236}">
                <a16:creationId xmlns:a16="http://schemas.microsoft.com/office/drawing/2014/main" id="{A4D1FB7F-BC65-2C18-BF29-6B099226C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64" name="Isosceles Triangle 24">
            <a:extLst>
              <a:ext uri="{FF2B5EF4-FFF2-40B4-BE49-F238E27FC236}">
                <a16:creationId xmlns:a16="http://schemas.microsoft.com/office/drawing/2014/main" id="{EE9412EC-383F-F26B-33FC-745D1339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700DD198-BD0A-5891-C460-2DF2B882C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34AA217B-51C4-4B1E-A48A-15AA7BE4F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67" name="Rectangle 29">
            <a:extLst>
              <a:ext uri="{FF2B5EF4-FFF2-40B4-BE49-F238E27FC236}">
                <a16:creationId xmlns:a16="http://schemas.microsoft.com/office/drawing/2014/main" id="{CE1A1F7E-F054-3B6B-A806-394F1441E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68" name="Isosceles Triangle 29">
            <a:extLst>
              <a:ext uri="{FF2B5EF4-FFF2-40B4-BE49-F238E27FC236}">
                <a16:creationId xmlns:a16="http://schemas.microsoft.com/office/drawing/2014/main" id="{23EA945D-2F7D-C8D1-5EC7-3F4A3D64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975D5-6CCF-22AE-8A14-BF84352282AE}"/>
              </a:ext>
            </a:extLst>
          </p:cNvPr>
          <p:cNvSpPr txBox="1"/>
          <p:nvPr/>
        </p:nvSpPr>
        <p:spPr>
          <a:xfrm>
            <a:off x="775952" y="847918"/>
            <a:ext cx="494973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pPr fontAlgn="base"/>
            <a:r>
              <a:rPr lang="en-US" b="1" dirty="0"/>
              <a:t>WP4 Questions, Ivano Bison: 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Is digital the problem, or is the real challenge of adapting skills to a changing labor market? 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/>
              <a:t>How can skills be effectively adapted to keep pace with a rapidly changing labor market?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i-FI" dirty="0"/>
          </a:p>
        </p:txBody>
      </p:sp>
      <p:pic>
        <p:nvPicPr>
          <p:cNvPr id="5" name="Picture 4" descr="A green and blue logo&#10;&#10;AI-generated content may be incorrect.">
            <a:extLst>
              <a:ext uri="{FF2B5EF4-FFF2-40B4-BE49-F238E27FC236}">
                <a16:creationId xmlns:a16="http://schemas.microsoft.com/office/drawing/2014/main" id="{978E02B7-1341-6EFC-1593-3B3ECBA0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744" t="35927" r="-1418" b="33359"/>
          <a:stretch>
            <a:fillRect/>
          </a:stretch>
        </p:blipFill>
        <p:spPr>
          <a:xfrm>
            <a:off x="6841664" y="6217170"/>
            <a:ext cx="2192645" cy="6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661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814fa1-1a0b-42d1-967a-caddbf829325}" enabled="1" method="Standard" siteId="{fa6944af-cc7c-4cd8-9154-c011327989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572</Words>
  <Application>Microsoft Office PowerPoint</Application>
  <PresentationFormat>On-screen Show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Aptos</vt:lpstr>
      <vt:lpstr>Arial</vt:lpstr>
      <vt:lpstr>Cambria</vt:lpstr>
      <vt:lpstr>Trebuchet MS</vt:lpstr>
      <vt:lpstr>Wingdings 3</vt:lpstr>
      <vt:lpstr>Facet</vt:lpstr>
      <vt:lpstr>NEXT-UP Horizon Europe Project:  2nd Living Lab workshop - Emerging Insights on Youth Education–Employment Transitions, 20.04.2026</vt:lpstr>
      <vt:lpstr>Next-UP</vt:lpstr>
      <vt:lpstr>What is a Living Lab?</vt:lpstr>
      <vt:lpstr>LL approach is based on Quadruple HELIX model of innovation</vt:lpstr>
      <vt:lpstr>Next-UP Living Lab events</vt:lpstr>
      <vt:lpstr>Agenda – ppt + engagement</vt:lpstr>
      <vt:lpstr>Thank you!  https://www.nextup-project.eu/     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NEXT-UP Project Overview</dc:title>
  <dc:subject/>
  <dc:creator>Yuzhuo Cai</dc:creator>
  <cp:keywords/>
  <dc:description>generated using python-pptx</dc:description>
  <cp:lastModifiedBy>Yulia Shumilova (TAU)</cp:lastModifiedBy>
  <cp:revision>458</cp:revision>
  <dcterms:created xsi:type="dcterms:W3CDTF">2013-01-27T09:14:16Z</dcterms:created>
  <dcterms:modified xsi:type="dcterms:W3CDTF">2026-04-17T08:42:23Z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Basis:9</vt:lpwstr>
  </property>
  <property fmtid="{D5CDD505-2E9C-101B-9397-08002B2CF9AE}" pid="3" name="ClassificationContentMarkingHeaderText">
    <vt:lpwstr>TUNI Luottamuksellinen - Confidential (3Y)</vt:lpwstr>
  </property>
</Properties>
</file>