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6"/>
  </p:notesMasterIdLst>
  <p:sldIdLst>
    <p:sldId id="265" r:id="rId2"/>
    <p:sldId id="267" r:id="rId3"/>
    <p:sldId id="269" r:id="rId4"/>
    <p:sldId id="271" r:id="rId5"/>
    <p:sldId id="288" r:id="rId6"/>
    <p:sldId id="621" r:id="rId7"/>
    <p:sldId id="277" r:id="rId8"/>
    <p:sldId id="276" r:id="rId9"/>
    <p:sldId id="272" r:id="rId10"/>
    <p:sldId id="273" r:id="rId11"/>
    <p:sldId id="275" r:id="rId12"/>
    <p:sldId id="622" r:id="rId13"/>
    <p:sldId id="274" r:id="rId14"/>
    <p:sldId id="623" r:id="rId15"/>
  </p:sldIdLst>
  <p:sldSz cx="12192000" cy="6858000"/>
  <p:notesSz cx="6858000" cy="9144000"/>
  <p:embeddedFontLst>
    <p:embeddedFont>
      <p:font typeface="Segoe UI" panose="020B0502040204020203" pitchFamily="34" charset="0"/>
      <p:regular r:id="rId17"/>
      <p:bold r:id="rId18"/>
      <p:italic r:id="rId19"/>
      <p:boldItalic r:id="rId2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E3303-B5F9-4849-B24C-1F1BC3C7A821}" v="50" dt="2026-04-20T10:41:23.12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6240"/>
  </p:normalViewPr>
  <p:slideViewPr>
    <p:cSldViewPr snapToGrid="0" showGuides="1">
      <p:cViewPr varScale="1">
        <p:scale>
          <a:sx n="68" d="100"/>
          <a:sy n="68" d="100"/>
        </p:scale>
        <p:origin x="1074" y="48"/>
      </p:cViewPr>
      <p:guideLst>
        <p:guide orient="horz" pos="2160"/>
        <p:guide pos="39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B9749-A6F2-CC42-9295-7AA091C9052A}" type="datetimeFigureOut">
              <a:rPr lang="de-DE" smtClean="0"/>
              <a:t>27.04.2026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83A5A-5D3E-8140-8625-93E4EE451770}" type="slidenum">
              <a:rPr lang="de-DE" smtClean="0"/>
              <a:t>‹#›</a:t>
            </a:fld>
            <a:endParaRPr lang="de-DE"/>
          </a:p>
        </p:txBody>
      </p:sp>
    </p:spTree>
    <p:extLst>
      <p:ext uri="{BB962C8B-B14F-4D97-AF65-F5344CB8AC3E}">
        <p14:creationId xmlns:p14="http://schemas.microsoft.com/office/powerpoint/2010/main" val="235831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D9EC982-234F-5206-0DE1-12B01799CFDB}"/>
              </a:ext>
            </a:extLst>
          </p:cNvPr>
          <p:cNvPicPr>
            <a:picLocks noChangeAspect="1"/>
          </p:cNvPicPr>
          <p:nvPr userDrawn="1"/>
        </p:nvPicPr>
        <p:blipFill>
          <a:blip r:embed="rId2"/>
          <a:srcRect t="44" b="44"/>
          <a:stretch/>
        </p:blipFill>
        <p:spPr>
          <a:xfrm>
            <a:off x="0" y="0"/>
            <a:ext cx="12192000" cy="6941521"/>
          </a:xfrm>
          <a:prstGeom prst="rect">
            <a:avLst/>
          </a:prstGeom>
        </p:spPr>
      </p:pic>
      <p:sp>
        <p:nvSpPr>
          <p:cNvPr id="3" name="Textplatzhalter 2">
            <a:extLst>
              <a:ext uri="{FF2B5EF4-FFF2-40B4-BE49-F238E27FC236}">
                <a16:creationId xmlns:a16="http://schemas.microsoft.com/office/drawing/2014/main" id="{F8FD8684-85F0-5882-826D-BC850AD3A883}"/>
              </a:ext>
            </a:extLst>
          </p:cNvPr>
          <p:cNvSpPr>
            <a:spLocks noGrp="1"/>
          </p:cNvSpPr>
          <p:nvPr>
            <p:ph type="body" idx="1" hasCustomPrompt="1"/>
          </p:nvPr>
        </p:nvSpPr>
        <p:spPr>
          <a:xfrm>
            <a:off x="4466077" y="5150069"/>
            <a:ext cx="4216943" cy="1050705"/>
          </a:xfrm>
          <a:prstGeom prst="rect">
            <a:avLst/>
          </a:prstGeom>
        </p:spPr>
        <p:txBody>
          <a:bodyPr>
            <a:normAutofit/>
          </a:bodyPr>
          <a:lstStyle>
            <a:lvl1pPr marL="0" indent="0" algn="l">
              <a:buNone/>
              <a:defRPr sz="16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Living Lab, 20. April 2026</a:t>
            </a:r>
          </a:p>
        </p:txBody>
      </p:sp>
      <p:pic>
        <p:nvPicPr>
          <p:cNvPr id="10" name="Grafik 9">
            <a:extLst>
              <a:ext uri="{FF2B5EF4-FFF2-40B4-BE49-F238E27FC236}">
                <a16:creationId xmlns:a16="http://schemas.microsoft.com/office/drawing/2014/main" id="{34611BE9-9104-49FB-7306-818C90AA6317}"/>
              </a:ext>
            </a:extLst>
          </p:cNvPr>
          <p:cNvPicPr>
            <a:picLocks noChangeAspect="1"/>
          </p:cNvPicPr>
          <p:nvPr userDrawn="1"/>
        </p:nvPicPr>
        <p:blipFill>
          <a:blip r:embed="rId3"/>
          <a:stretch>
            <a:fillRect/>
          </a:stretch>
        </p:blipFill>
        <p:spPr>
          <a:xfrm>
            <a:off x="4055023" y="2678549"/>
            <a:ext cx="3480787" cy="1015744"/>
          </a:xfrm>
          <a:prstGeom prst="rect">
            <a:avLst/>
          </a:prstGeom>
        </p:spPr>
      </p:pic>
      <p:pic>
        <p:nvPicPr>
          <p:cNvPr id="6" name="Grafik 5" descr="Ein Bild, das Screenshot, Text, Symbol, Grafiken enthält.&#10;&#10;Automatisch generierte Beschreibung">
            <a:extLst>
              <a:ext uri="{FF2B5EF4-FFF2-40B4-BE49-F238E27FC236}">
                <a16:creationId xmlns:a16="http://schemas.microsoft.com/office/drawing/2014/main" id="{4AFD3D51-3A95-E10A-D587-EBDE57FD40EB}"/>
              </a:ext>
            </a:extLst>
          </p:cNvPr>
          <p:cNvPicPr>
            <a:picLocks noChangeAspect="1"/>
          </p:cNvPicPr>
          <p:nvPr userDrawn="1"/>
        </p:nvPicPr>
        <p:blipFill>
          <a:blip r:embed="rId4"/>
          <a:stretch>
            <a:fillRect/>
          </a:stretch>
        </p:blipFill>
        <p:spPr>
          <a:xfrm>
            <a:off x="9967913" y="4973746"/>
            <a:ext cx="1384300" cy="1403350"/>
          </a:xfrm>
          <a:prstGeom prst="rect">
            <a:avLst/>
          </a:prstGeom>
        </p:spPr>
      </p:pic>
    </p:spTree>
    <p:extLst>
      <p:ext uri="{BB962C8B-B14F-4D97-AF65-F5344CB8AC3E}">
        <p14:creationId xmlns:p14="http://schemas.microsoft.com/office/powerpoint/2010/main" val="22310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08BD5-D834-409F-FE68-75138E44625E}"/>
              </a:ext>
            </a:extLst>
          </p:cNvPr>
          <p:cNvSpPr>
            <a:spLocks noGrp="1"/>
          </p:cNvSpPr>
          <p:nvPr>
            <p:ph type="title" hasCustomPrompt="1"/>
          </p:nvPr>
        </p:nvSpPr>
        <p:spPr/>
        <p:txBody>
          <a:bodyPr/>
          <a:lstStyle/>
          <a:p>
            <a:r>
              <a:rPr lang="de-DE" dirty="0"/>
              <a:t>DISCUSSION</a:t>
            </a:r>
          </a:p>
        </p:txBody>
      </p:sp>
      <p:sp>
        <p:nvSpPr>
          <p:cNvPr id="3" name="Inhaltsplatzhalter 2">
            <a:extLst>
              <a:ext uri="{FF2B5EF4-FFF2-40B4-BE49-F238E27FC236}">
                <a16:creationId xmlns:a16="http://schemas.microsoft.com/office/drawing/2014/main" id="{C4D59442-3D4E-7ADE-F9AA-4FBC3A0D3BD4}"/>
              </a:ext>
            </a:extLst>
          </p:cNvPr>
          <p:cNvSpPr>
            <a:spLocks noGrp="1"/>
          </p:cNvSpPr>
          <p:nvPr>
            <p:ph idx="1" hasCustomPrompt="1"/>
          </p:nvPr>
        </p:nvSpPr>
        <p:spPr>
          <a:xfrm>
            <a:off x="838200" y="1608138"/>
            <a:ext cx="10514013" cy="4268787"/>
          </a:xfrm>
          <a:prstGeom prst="rect">
            <a:avLst/>
          </a:prstGeom>
        </p:spPr>
        <p:txBody>
          <a:bodyPr/>
          <a:lstStyle>
            <a:lvl1pPr rtl="0" fontAlgn="base">
              <a:defRPr lang="en-US" sz="1100" b="0" i="0" smtClean="0">
                <a:effectLst/>
              </a:defRPr>
            </a:lvl1pPr>
            <a:lvl4pPr>
              <a:buNone/>
              <a:defRPr/>
            </a:lvl4pPr>
            <a:lvl5pPr>
              <a:buNone/>
              <a:defRPr/>
            </a:lvl5pPr>
          </a:lstStyle>
          <a:p>
            <a:pPr lvl="0"/>
            <a:r>
              <a:rPr lang="de-DE" dirty="0"/>
              <a:t>Mastertextformat bearbeiten, Lorem ipsum</a:t>
            </a:r>
          </a:p>
          <a:p>
            <a:pPr lvl="1"/>
            <a:r>
              <a:rPr lang="de-DE" dirty="0"/>
              <a:t>Zweite Ebene, Lorem ipsum</a:t>
            </a:r>
          </a:p>
          <a:p>
            <a:pPr rtl="0" fontAlgn="base"/>
            <a:r>
              <a:rPr lang="en-US" sz="1100" b="1" i="0" dirty="0">
                <a:solidFill>
                  <a:srgbClr val="000000"/>
                </a:solidFill>
                <a:effectLst/>
                <a:latin typeface="Aptos" panose="020B0004020202020204" pitchFamily="34" charset="0"/>
              </a:rPr>
              <a:t> </a:t>
            </a:r>
            <a:r>
              <a:rPr lang="en-US" sz="1100" b="0" i="0" dirty="0">
                <a:solidFill>
                  <a:srgbClr val="000000"/>
                </a:solidFill>
                <a:effectLst/>
                <a:latin typeface="Aptos" panose="020B0004020202020204" pitchFamily="34" charset="0"/>
              </a:rPr>
              <a:t>From your expertise, what would you expect to be important challenges and facilitators for young people in their transitions? What should we pay attention to when analyzing our interviews? </a:t>
            </a:r>
            <a:endParaRPr lang="en-US" b="0" i="0" dirty="0">
              <a:solidFill>
                <a:srgbClr val="000000"/>
              </a:solidFill>
              <a:effectLst/>
              <a:latin typeface="Segoe UI" panose="020B0502040204020203" pitchFamily="34" charset="0"/>
            </a:endParaRPr>
          </a:p>
          <a:p>
            <a:pPr rtl="0" fontAlgn="base"/>
            <a:r>
              <a:rPr lang="en-US" sz="11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rtl="0" fontAlgn="base"/>
            <a:r>
              <a:rPr lang="en-US" sz="1100" b="0" i="0" dirty="0">
                <a:solidFill>
                  <a:srgbClr val="000000"/>
                </a:solidFill>
                <a:effectLst/>
                <a:latin typeface="Aptos" panose="020B0004020202020204" pitchFamily="34" charset="0"/>
              </a:rPr>
              <a:t>From your expertise, how would you define adulthood?   </a:t>
            </a:r>
            <a:endParaRPr lang="en-US" b="0" i="0" dirty="0">
              <a:solidFill>
                <a:srgbClr val="000000"/>
              </a:solidFill>
              <a:effectLst/>
              <a:latin typeface="Segoe UI" panose="020B0502040204020203" pitchFamily="34" charset="0"/>
            </a:endParaRPr>
          </a:p>
          <a:p>
            <a:pPr rtl="0" fontAlgn="base"/>
            <a:r>
              <a:rPr lang="en-US" sz="11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rtl="0" fontAlgn="base"/>
            <a:r>
              <a:rPr lang="en-US" sz="1100" b="0" i="0" dirty="0">
                <a:solidFill>
                  <a:srgbClr val="000000"/>
                </a:solidFill>
                <a:effectLst/>
                <a:latin typeface="Aptos" panose="020B0004020202020204" pitchFamily="34" charset="0"/>
              </a:rPr>
              <a:t>What do you think young people aspire to for their lives and adulthood?  </a:t>
            </a:r>
            <a:endParaRPr lang="en-US" b="0" i="0" dirty="0">
              <a:solidFill>
                <a:srgbClr val="000000"/>
              </a:solidFill>
              <a:effectLst/>
              <a:latin typeface="Segoe UI" panose="020B0502040204020203" pitchFamily="34" charset="0"/>
            </a:endParaRPr>
          </a:p>
          <a:p>
            <a:pPr rtl="0" fontAlgn="base"/>
            <a:r>
              <a:rPr lang="en-US" sz="11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rtl="0" fontAlgn="base"/>
            <a:r>
              <a:rPr lang="en-US" sz="1100" b="0" i="0" dirty="0">
                <a:solidFill>
                  <a:srgbClr val="000000"/>
                </a:solidFill>
                <a:effectLst/>
                <a:latin typeface="Aptos" panose="020B0004020202020204" pitchFamily="34" charset="0"/>
              </a:rPr>
              <a:t>Which socio‑structural factors do you think have the strongest influence on how young people navigate their transitions into further education, employment, and adulthood? And do you think they reflect on them?  </a:t>
            </a:r>
            <a:endParaRPr lang="en-US" b="0" i="0" dirty="0">
              <a:solidFill>
                <a:srgbClr val="000000"/>
              </a:solidFill>
              <a:effectLst/>
              <a:latin typeface="Segoe UI" panose="020B0502040204020203" pitchFamily="34" charset="0"/>
            </a:endParaRPr>
          </a:p>
          <a:p>
            <a:pPr rtl="0" fontAlgn="base"/>
            <a:r>
              <a:rPr lang="en-US" sz="1100" b="0" i="0" dirty="0">
                <a:solidFill>
                  <a:srgbClr val="000000"/>
                </a:solidFill>
                <a:effectLst/>
                <a:latin typeface="Aptos" panose="020B0004020202020204" pitchFamily="34" charset="0"/>
              </a:rPr>
              <a:t>E.g. </a:t>
            </a:r>
            <a:r>
              <a:rPr lang="en-US" sz="1100" b="0" i="0">
                <a:solidFill>
                  <a:srgbClr val="000000"/>
                </a:solidFill>
                <a:effectLst/>
                <a:latin typeface="Aptos" panose="020B0004020202020204" pitchFamily="34" charset="0"/>
              </a:rPr>
              <a:t>gender, gender identity, sexual orientation, migration background, ethnicity, socio‑economic background, health and disability (including neurodiversity). </a:t>
            </a:r>
            <a:endParaRPr lang="en-US" b="0" i="0">
              <a:solidFill>
                <a:srgbClr val="000000"/>
              </a:solidFill>
              <a:effectLst/>
              <a:latin typeface="Segoe UI" panose="020B0502040204020203" pitchFamily="34" charset="0"/>
            </a:endParaRPr>
          </a:p>
          <a:p>
            <a:pPr lvl="2"/>
            <a:endParaRPr lang="de-DE" dirty="0"/>
          </a:p>
          <a:p>
            <a:pPr lvl="4"/>
            <a:endParaRPr lang="de-DE" dirty="0"/>
          </a:p>
        </p:txBody>
      </p:sp>
      <p:sp>
        <p:nvSpPr>
          <p:cNvPr id="4" name="Datumsplatzhalter 3">
            <a:extLst>
              <a:ext uri="{FF2B5EF4-FFF2-40B4-BE49-F238E27FC236}">
                <a16:creationId xmlns:a16="http://schemas.microsoft.com/office/drawing/2014/main" id="{9F4D72CB-3FE1-F4A2-1C9D-4011C91356D5}"/>
              </a:ext>
            </a:extLst>
          </p:cNvPr>
          <p:cNvSpPr>
            <a:spLocks noGrp="1"/>
          </p:cNvSpPr>
          <p:nvPr>
            <p:ph type="dt" sz="half" idx="10"/>
          </p:nvPr>
        </p:nvSpPr>
        <p:spPr/>
        <p:txBody>
          <a:bodyPr/>
          <a:lstStyle/>
          <a:p>
            <a:fld id="{51A53EE6-9956-3E43-9886-445810FB357E}" type="datetime1">
              <a:rPr lang="de-DE" smtClean="0"/>
              <a:t>27.04.2026</a:t>
            </a:fld>
            <a:endParaRPr lang="de-DE"/>
          </a:p>
        </p:txBody>
      </p:sp>
      <p:sp>
        <p:nvSpPr>
          <p:cNvPr id="5" name="Fußzeilenplatzhalter 4">
            <a:extLst>
              <a:ext uri="{FF2B5EF4-FFF2-40B4-BE49-F238E27FC236}">
                <a16:creationId xmlns:a16="http://schemas.microsoft.com/office/drawing/2014/main" id="{9557FF97-CFEB-100E-6E80-BBC2182E7E44}"/>
              </a:ext>
            </a:extLst>
          </p:cNvPr>
          <p:cNvSpPr>
            <a:spLocks noGrp="1"/>
          </p:cNvSpPr>
          <p:nvPr>
            <p:ph type="ftr" sz="quarter" idx="11"/>
          </p:nvPr>
        </p:nvSpPr>
        <p:spPr/>
        <p:txBody>
          <a:bodyPr/>
          <a:lstStyle/>
          <a:p>
            <a:r>
              <a:rPr lang="de-DE"/>
              <a:t>Quelle: abc</a:t>
            </a:r>
          </a:p>
        </p:txBody>
      </p:sp>
      <p:sp>
        <p:nvSpPr>
          <p:cNvPr id="6" name="Foliennummernplatzhalter 5">
            <a:extLst>
              <a:ext uri="{FF2B5EF4-FFF2-40B4-BE49-F238E27FC236}">
                <a16:creationId xmlns:a16="http://schemas.microsoft.com/office/drawing/2014/main" id="{61C3922F-4C97-5A5D-FE9F-2D62DDA48E51}"/>
              </a:ext>
            </a:extLst>
          </p:cNvPr>
          <p:cNvSpPr>
            <a:spLocks noGrp="1"/>
          </p:cNvSpPr>
          <p:nvPr>
            <p:ph type="sldNum" sz="quarter" idx="12"/>
          </p:nvPr>
        </p:nvSpPr>
        <p:spPr/>
        <p:txBody>
          <a:bodyPr/>
          <a:lstStyle/>
          <a:p>
            <a:fld id="{C90A3CD0-3793-5047-9657-4F81540F3810}" type="slidenum">
              <a:rPr lang="de-DE" smtClean="0"/>
              <a:t>‹#›</a:t>
            </a:fld>
            <a:endParaRPr lang="de-DE"/>
          </a:p>
        </p:txBody>
      </p:sp>
    </p:spTree>
    <p:extLst>
      <p:ext uri="{BB962C8B-B14F-4D97-AF65-F5344CB8AC3E}">
        <p14:creationId xmlns:p14="http://schemas.microsoft.com/office/powerpoint/2010/main" val="365135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6836FAF-D71F-00B0-6A79-067176314BEB}"/>
              </a:ext>
            </a:extLst>
          </p:cNvPr>
          <p:cNvSpPr>
            <a:spLocks noGrp="1"/>
          </p:cNvSpPr>
          <p:nvPr>
            <p:ph type="dt" sz="half" idx="10"/>
          </p:nvPr>
        </p:nvSpPr>
        <p:spPr/>
        <p:txBody>
          <a:bodyPr/>
          <a:lstStyle/>
          <a:p>
            <a:fld id="{8C9DB03E-3093-714A-97ED-4AD358A518E2}" type="datetime1">
              <a:rPr lang="de-DE" smtClean="0"/>
              <a:t>27.04.2026</a:t>
            </a:fld>
            <a:endParaRPr lang="de-DE" dirty="0"/>
          </a:p>
        </p:txBody>
      </p:sp>
      <p:sp>
        <p:nvSpPr>
          <p:cNvPr id="5" name="Fußzeilenplatzhalter 4">
            <a:extLst>
              <a:ext uri="{FF2B5EF4-FFF2-40B4-BE49-F238E27FC236}">
                <a16:creationId xmlns:a16="http://schemas.microsoft.com/office/drawing/2014/main" id="{B2FC04A8-C0EE-AB2C-AAA1-29DC41301557}"/>
              </a:ext>
            </a:extLst>
          </p:cNvPr>
          <p:cNvSpPr>
            <a:spLocks noGrp="1"/>
          </p:cNvSpPr>
          <p:nvPr>
            <p:ph type="ftr" sz="quarter" idx="11"/>
          </p:nvPr>
        </p:nvSpPr>
        <p:spPr/>
        <p:txBody>
          <a:bodyPr/>
          <a:lstStyle/>
          <a:p>
            <a:r>
              <a:rPr lang="de-DE"/>
              <a:t>Quelle: abc</a:t>
            </a:r>
          </a:p>
        </p:txBody>
      </p:sp>
      <p:sp>
        <p:nvSpPr>
          <p:cNvPr id="6" name="Foliennummernplatzhalter 5">
            <a:extLst>
              <a:ext uri="{FF2B5EF4-FFF2-40B4-BE49-F238E27FC236}">
                <a16:creationId xmlns:a16="http://schemas.microsoft.com/office/drawing/2014/main" id="{5DB93F94-1AEC-01CA-6572-8C0103EE69DA}"/>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12" name="Titelplatzhalter 1">
            <a:extLst>
              <a:ext uri="{FF2B5EF4-FFF2-40B4-BE49-F238E27FC236}">
                <a16:creationId xmlns:a16="http://schemas.microsoft.com/office/drawing/2014/main" id="{96707CD7-56B7-CBC6-F41D-F667839E1067}"/>
              </a:ext>
            </a:extLst>
          </p:cNvPr>
          <p:cNvSpPr>
            <a:spLocks noGrp="1"/>
          </p:cNvSpPr>
          <p:nvPr>
            <p:ph type="title"/>
          </p:nvPr>
        </p:nvSpPr>
        <p:spPr>
          <a:xfrm>
            <a:off x="838200" y="728663"/>
            <a:ext cx="10515600" cy="720725"/>
          </a:xfrm>
          <a:prstGeom prst="rect">
            <a:avLst/>
          </a:prstGeom>
        </p:spPr>
        <p:txBody>
          <a:bodyPr vert="horz" lIns="91440" tIns="45720" rIns="91440" bIns="45720" rtlCol="0" anchor="ctr">
            <a:normAutofit/>
          </a:bodyPr>
          <a:lstStyle/>
          <a:p>
            <a:r>
              <a:rPr lang="de-DE"/>
              <a:t>Mastertitelformat bearbeiten</a:t>
            </a:r>
            <a:endParaRPr lang="de-DE" dirty="0"/>
          </a:p>
        </p:txBody>
      </p:sp>
      <p:sp>
        <p:nvSpPr>
          <p:cNvPr id="3" name="Bildplatzhalter 2">
            <a:extLst>
              <a:ext uri="{FF2B5EF4-FFF2-40B4-BE49-F238E27FC236}">
                <a16:creationId xmlns:a16="http://schemas.microsoft.com/office/drawing/2014/main" id="{B24AD65D-6973-A9F5-999D-1F68438823AF}"/>
              </a:ext>
            </a:extLst>
          </p:cNvPr>
          <p:cNvSpPr>
            <a:spLocks noGrp="1"/>
          </p:cNvSpPr>
          <p:nvPr>
            <p:ph type="pic" sz="quarter" idx="13" hasCustomPrompt="1"/>
          </p:nvPr>
        </p:nvSpPr>
        <p:spPr>
          <a:xfrm>
            <a:off x="4890106" y="1608138"/>
            <a:ext cx="6457950" cy="4268787"/>
          </a:xfrm>
          <a:prstGeom prst="rect">
            <a:avLst/>
          </a:prstGeom>
          <a:solidFill>
            <a:schemeClr val="accent1">
              <a:lumMod val="40000"/>
              <a:lumOff val="60000"/>
            </a:schemeClr>
          </a:solidFill>
        </p:spPr>
        <p:txBody>
          <a:bodyPr>
            <a:normAutofit/>
          </a:bodyPr>
          <a:lstStyle>
            <a:lvl1pPr>
              <a:defRPr lang="de-DE" sz="2000" dirty="0"/>
            </a:lvl1pPr>
          </a:lstStyle>
          <a:p>
            <a:r>
              <a:rPr lang="de-DE" dirty="0"/>
              <a:t>Füge per Klick auf das Icon in der Mitte ein Bild ein</a:t>
            </a:r>
          </a:p>
        </p:txBody>
      </p:sp>
      <p:sp>
        <p:nvSpPr>
          <p:cNvPr id="8" name="Textplatzhalter 7">
            <a:extLst>
              <a:ext uri="{FF2B5EF4-FFF2-40B4-BE49-F238E27FC236}">
                <a16:creationId xmlns:a16="http://schemas.microsoft.com/office/drawing/2014/main" id="{F17DF8F6-5980-C6E2-DF4E-79FC71954511}"/>
              </a:ext>
            </a:extLst>
          </p:cNvPr>
          <p:cNvSpPr>
            <a:spLocks noGrp="1"/>
          </p:cNvSpPr>
          <p:nvPr>
            <p:ph type="body" sz="quarter" idx="14"/>
          </p:nvPr>
        </p:nvSpPr>
        <p:spPr>
          <a:xfrm>
            <a:off x="839788" y="1608138"/>
            <a:ext cx="3714750" cy="42687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5712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06E48-A5DA-C275-BE64-98AE78CCE219}"/>
              </a:ext>
            </a:extLst>
          </p:cNvPr>
          <p:cNvSpPr>
            <a:spLocks noGrp="1"/>
          </p:cNvSpPr>
          <p:nvPr>
            <p:ph type="title"/>
          </p:nvPr>
        </p:nvSpPr>
        <p:spPr/>
        <p:txBody>
          <a:bodyPr/>
          <a:lstStyle/>
          <a:p>
            <a:r>
              <a:rPr lang="de-DE"/>
              <a:t>Mastertitelformat bearbeiten</a:t>
            </a:r>
            <a:endParaRPr lang="de-DE" dirty="0"/>
          </a:p>
        </p:txBody>
      </p:sp>
      <p:sp>
        <p:nvSpPr>
          <p:cNvPr id="3" name="Datumsplatzhalter 2">
            <a:extLst>
              <a:ext uri="{FF2B5EF4-FFF2-40B4-BE49-F238E27FC236}">
                <a16:creationId xmlns:a16="http://schemas.microsoft.com/office/drawing/2014/main" id="{4B70FAF6-5659-24BA-2678-9769370BFC08}"/>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37CED18F-F5EE-07E0-7762-04BB9D960DFA}"/>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132DB157-D843-3696-6FE0-7E81341A24E5}"/>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12" name="Diagrammplatzhalter 11">
            <a:extLst>
              <a:ext uri="{FF2B5EF4-FFF2-40B4-BE49-F238E27FC236}">
                <a16:creationId xmlns:a16="http://schemas.microsoft.com/office/drawing/2014/main" id="{1BFD1FD5-D83F-2440-DA5A-F5F5F74F0E10}"/>
              </a:ext>
            </a:extLst>
          </p:cNvPr>
          <p:cNvSpPr>
            <a:spLocks noGrp="1"/>
          </p:cNvSpPr>
          <p:nvPr>
            <p:ph type="chart" sz="quarter" idx="13"/>
          </p:nvPr>
        </p:nvSpPr>
        <p:spPr>
          <a:xfrm>
            <a:off x="839788" y="1608138"/>
            <a:ext cx="10507662" cy="4268787"/>
          </a:xfrm>
          <a:prstGeom prst="rect">
            <a:avLst/>
          </a:prstGeom>
        </p:spPr>
        <p:txBody>
          <a:bodyPr/>
          <a:lstStyle/>
          <a:p>
            <a:r>
              <a:rPr lang="de-DE"/>
              <a:t>Diagramm durch Klicken auf Symbol hinzufügen</a:t>
            </a:r>
          </a:p>
        </p:txBody>
      </p:sp>
    </p:spTree>
    <p:extLst>
      <p:ext uri="{BB962C8B-B14F-4D97-AF65-F5344CB8AC3E}">
        <p14:creationId xmlns:p14="http://schemas.microsoft.com/office/powerpoint/2010/main" val="299259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77F23C-C58D-62E3-3385-DF134A0BEE58}"/>
              </a:ext>
            </a:extLst>
          </p:cNvPr>
          <p:cNvSpPr>
            <a:spLocks noGrp="1"/>
          </p:cNvSpPr>
          <p:nvPr>
            <p:ph type="dt" sz="half" idx="10"/>
          </p:nvPr>
        </p:nvSpPr>
        <p:spPr/>
        <p:txBody>
          <a:bodyPr/>
          <a:lstStyle/>
          <a:p>
            <a:fld id="{72F2388C-F1F1-724E-862B-925B7552AEB5}" type="datetime1">
              <a:rPr lang="de-DE" smtClean="0"/>
              <a:t>27.04.2026</a:t>
            </a:fld>
            <a:endParaRPr lang="de-DE"/>
          </a:p>
        </p:txBody>
      </p:sp>
      <p:sp>
        <p:nvSpPr>
          <p:cNvPr id="3" name="Fußzeilenplatzhalter 2">
            <a:extLst>
              <a:ext uri="{FF2B5EF4-FFF2-40B4-BE49-F238E27FC236}">
                <a16:creationId xmlns:a16="http://schemas.microsoft.com/office/drawing/2014/main" id="{76AC1F94-FEB5-A535-0063-B0104559197D}"/>
              </a:ext>
            </a:extLst>
          </p:cNvPr>
          <p:cNvSpPr>
            <a:spLocks noGrp="1"/>
          </p:cNvSpPr>
          <p:nvPr>
            <p:ph type="ftr" sz="quarter" idx="11"/>
          </p:nvPr>
        </p:nvSpPr>
        <p:spPr/>
        <p:txBody>
          <a:bodyPr/>
          <a:lstStyle/>
          <a:p>
            <a:r>
              <a:rPr lang="de-DE"/>
              <a:t>Quelle: abc</a:t>
            </a:r>
          </a:p>
        </p:txBody>
      </p:sp>
      <p:sp>
        <p:nvSpPr>
          <p:cNvPr id="4" name="Foliennummernplatzhalter 3">
            <a:extLst>
              <a:ext uri="{FF2B5EF4-FFF2-40B4-BE49-F238E27FC236}">
                <a16:creationId xmlns:a16="http://schemas.microsoft.com/office/drawing/2014/main" id="{1008867D-E536-DD54-6C4A-61D1BA7CB5A3}"/>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7" name="Titel 1">
            <a:extLst>
              <a:ext uri="{FF2B5EF4-FFF2-40B4-BE49-F238E27FC236}">
                <a16:creationId xmlns:a16="http://schemas.microsoft.com/office/drawing/2014/main" id="{0BE53593-633C-AC3C-3AE5-9D6997E48C8D}"/>
              </a:ext>
            </a:extLst>
          </p:cNvPr>
          <p:cNvSpPr>
            <a:spLocks noGrp="1"/>
          </p:cNvSpPr>
          <p:nvPr>
            <p:ph type="title"/>
          </p:nvPr>
        </p:nvSpPr>
        <p:spPr>
          <a:xfrm>
            <a:off x="838200" y="728663"/>
            <a:ext cx="10515600" cy="720725"/>
          </a:xfrm>
        </p:spPr>
        <p:txBody>
          <a:bodyPr/>
          <a:lstStyle/>
          <a:p>
            <a:r>
              <a:rPr lang="de-DE"/>
              <a:t>Mastertitelformat bearbeiten</a:t>
            </a:r>
            <a:endParaRPr lang="de-DE" dirty="0"/>
          </a:p>
        </p:txBody>
      </p:sp>
      <p:sp>
        <p:nvSpPr>
          <p:cNvPr id="9" name="Tabellenplatzhalter 8">
            <a:extLst>
              <a:ext uri="{FF2B5EF4-FFF2-40B4-BE49-F238E27FC236}">
                <a16:creationId xmlns:a16="http://schemas.microsoft.com/office/drawing/2014/main" id="{D701DA00-705C-7404-B737-1ED714B37B38}"/>
              </a:ext>
            </a:extLst>
          </p:cNvPr>
          <p:cNvSpPr>
            <a:spLocks noGrp="1"/>
          </p:cNvSpPr>
          <p:nvPr>
            <p:ph type="tbl" sz="quarter" idx="13"/>
          </p:nvPr>
        </p:nvSpPr>
        <p:spPr>
          <a:xfrm>
            <a:off x="839788" y="1608138"/>
            <a:ext cx="10507662" cy="4268787"/>
          </a:xfrm>
          <a:prstGeom prst="rect">
            <a:avLst/>
          </a:prstGeom>
        </p:spPr>
        <p:txBody>
          <a:bodyPr/>
          <a:lstStyle/>
          <a:p>
            <a:r>
              <a:rPr lang="de-DE"/>
              <a:t>Tabelle durch Klicken auf Symbol hinzufügen</a:t>
            </a:r>
          </a:p>
        </p:txBody>
      </p:sp>
    </p:spTree>
    <p:extLst>
      <p:ext uri="{BB962C8B-B14F-4D97-AF65-F5344CB8AC3E}">
        <p14:creationId xmlns:p14="http://schemas.microsoft.com/office/powerpoint/2010/main" val="2729535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40B84-FF0A-E24A-CAB0-1D17C2B11AC6}"/>
              </a:ext>
            </a:extLst>
          </p:cNvPr>
          <p:cNvSpPr>
            <a:spLocks noGrp="1"/>
          </p:cNvSpPr>
          <p:nvPr>
            <p:ph type="title"/>
          </p:nvPr>
        </p:nvSpPr>
        <p:spPr>
          <a:xfrm>
            <a:off x="839788" y="728663"/>
            <a:ext cx="10530251" cy="879476"/>
          </a:xfrm>
        </p:spPr>
        <p:txBody>
          <a:bodyPr anchor="b"/>
          <a:lstStyle>
            <a:lvl1pPr>
              <a:defRPr sz="3200"/>
            </a:lvl1pPr>
          </a:lstStyle>
          <a:p>
            <a:r>
              <a:rPr lang="de-DE"/>
              <a:t>Mastertitelformat bearbeiten</a:t>
            </a:r>
          </a:p>
        </p:txBody>
      </p:sp>
      <p:sp>
        <p:nvSpPr>
          <p:cNvPr id="4" name="Textplatzhalter 3">
            <a:extLst>
              <a:ext uri="{FF2B5EF4-FFF2-40B4-BE49-F238E27FC236}">
                <a16:creationId xmlns:a16="http://schemas.microsoft.com/office/drawing/2014/main" id="{9F6C784F-7148-5C72-FF77-07AAF00AEF98}"/>
              </a:ext>
            </a:extLst>
          </p:cNvPr>
          <p:cNvSpPr>
            <a:spLocks noGrp="1"/>
          </p:cNvSpPr>
          <p:nvPr>
            <p:ph type="body" sz="half" idx="2"/>
          </p:nvPr>
        </p:nvSpPr>
        <p:spPr>
          <a:xfrm>
            <a:off x="861648" y="1608139"/>
            <a:ext cx="10486407" cy="459263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166E72D-57B0-DDB4-15EC-9683F4E593BA}"/>
              </a:ext>
            </a:extLst>
          </p:cNvPr>
          <p:cNvSpPr>
            <a:spLocks noGrp="1"/>
          </p:cNvSpPr>
          <p:nvPr>
            <p:ph type="dt" sz="half" idx="10"/>
          </p:nvPr>
        </p:nvSpPr>
        <p:spPr/>
        <p:txBody>
          <a:bodyPr/>
          <a:lstStyle/>
          <a:p>
            <a:fld id="{D29DB533-B9EF-1F4C-BCD1-3999DCB38240}" type="datetime1">
              <a:rPr lang="de-DE" smtClean="0"/>
              <a:t>27.04.2026</a:t>
            </a:fld>
            <a:endParaRPr lang="de-DE"/>
          </a:p>
        </p:txBody>
      </p:sp>
      <p:sp>
        <p:nvSpPr>
          <p:cNvPr id="6" name="Fußzeilenplatzhalter 5">
            <a:extLst>
              <a:ext uri="{FF2B5EF4-FFF2-40B4-BE49-F238E27FC236}">
                <a16:creationId xmlns:a16="http://schemas.microsoft.com/office/drawing/2014/main" id="{A5EF665B-DFCD-E877-6BB7-037FAAB48E08}"/>
              </a:ext>
            </a:extLst>
          </p:cNvPr>
          <p:cNvSpPr>
            <a:spLocks noGrp="1"/>
          </p:cNvSpPr>
          <p:nvPr>
            <p:ph type="ftr" sz="quarter" idx="11"/>
          </p:nvPr>
        </p:nvSpPr>
        <p:spPr/>
        <p:txBody>
          <a:bodyPr/>
          <a:lstStyle/>
          <a:p>
            <a:r>
              <a:rPr lang="de-DE"/>
              <a:t>Quelle: abc</a:t>
            </a:r>
          </a:p>
        </p:txBody>
      </p:sp>
      <p:sp>
        <p:nvSpPr>
          <p:cNvPr id="7" name="Foliennummernplatzhalter 6">
            <a:extLst>
              <a:ext uri="{FF2B5EF4-FFF2-40B4-BE49-F238E27FC236}">
                <a16:creationId xmlns:a16="http://schemas.microsoft.com/office/drawing/2014/main" id="{2EE97903-1176-801D-AAE8-53829AFD386B}"/>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9" name="Medienplatzhalter 8">
            <a:extLst>
              <a:ext uri="{FF2B5EF4-FFF2-40B4-BE49-F238E27FC236}">
                <a16:creationId xmlns:a16="http://schemas.microsoft.com/office/drawing/2014/main" id="{648A2523-776F-880D-2608-F23D59B081B8}"/>
              </a:ext>
            </a:extLst>
          </p:cNvPr>
          <p:cNvSpPr>
            <a:spLocks noGrp="1"/>
          </p:cNvSpPr>
          <p:nvPr>
            <p:ph type="media" sz="quarter" idx="13"/>
          </p:nvPr>
        </p:nvSpPr>
        <p:spPr>
          <a:xfrm>
            <a:off x="862013" y="3429000"/>
            <a:ext cx="10485437" cy="2447925"/>
          </a:xfrm>
          <a:prstGeom prst="rect">
            <a:avLst/>
          </a:prstGeom>
        </p:spPr>
        <p:txBody>
          <a:bodyPr/>
          <a:lstStyle/>
          <a:p>
            <a:r>
              <a:rPr lang="de-DE"/>
              <a:t>Mediaclip durch Klicken auf Symbol hinzufügen</a:t>
            </a:r>
            <a:endParaRPr lang="de-DE" dirty="0"/>
          </a:p>
        </p:txBody>
      </p:sp>
    </p:spTree>
    <p:extLst>
      <p:ext uri="{BB962C8B-B14F-4D97-AF65-F5344CB8AC3E}">
        <p14:creationId xmlns:p14="http://schemas.microsoft.com/office/powerpoint/2010/main" val="202413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enner_kapitel">
    <p:bg>
      <p:bgPr>
        <a:solidFill>
          <a:schemeClr val="accent2"/>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8FD8684-85F0-5882-826D-BC850AD3A883}"/>
              </a:ext>
            </a:extLst>
          </p:cNvPr>
          <p:cNvSpPr>
            <a:spLocks noGrp="1"/>
          </p:cNvSpPr>
          <p:nvPr>
            <p:ph type="body" idx="1" hasCustomPrompt="1"/>
          </p:nvPr>
        </p:nvSpPr>
        <p:spPr>
          <a:xfrm>
            <a:off x="839787" y="3540398"/>
            <a:ext cx="10510437" cy="955401"/>
          </a:xfrm>
          <a:prstGeom prst="rect">
            <a:avLst/>
          </a:prstGeom>
        </p:spPr>
        <p:txBody>
          <a:bodyPr>
            <a:normAutofit/>
          </a:bodyPr>
          <a:lstStyle>
            <a:lvl1pPr marL="0" indent="0" algn="l">
              <a:buNone/>
              <a:defRPr lang="en-US" sz="2400" b="0" i="0" u="none" strike="noStrike" smtClean="0">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How do young people experience their transitions and what challanges do they perceive on their way to adulthood?</a:t>
            </a:r>
          </a:p>
        </p:txBody>
      </p:sp>
      <p:sp>
        <p:nvSpPr>
          <p:cNvPr id="2" name="Titel 1">
            <a:extLst>
              <a:ext uri="{FF2B5EF4-FFF2-40B4-BE49-F238E27FC236}">
                <a16:creationId xmlns:a16="http://schemas.microsoft.com/office/drawing/2014/main" id="{F50C030E-7C7A-1C25-84FA-7C83BDC03B30}"/>
              </a:ext>
            </a:extLst>
          </p:cNvPr>
          <p:cNvSpPr>
            <a:spLocks noGrp="1"/>
          </p:cNvSpPr>
          <p:nvPr>
            <p:ph type="title" hasCustomPrompt="1"/>
          </p:nvPr>
        </p:nvSpPr>
        <p:spPr>
          <a:xfrm>
            <a:off x="834625" y="910941"/>
            <a:ext cx="10515600" cy="2504209"/>
          </a:xfrm>
        </p:spPr>
        <p:txBody>
          <a:bodyPr anchor="b">
            <a:normAutofit/>
          </a:bodyPr>
          <a:lstStyle>
            <a:lvl1pPr algn="l">
              <a:defRPr lang="ca-ES" sz="6000" b="0" i="0" u="none" strike="noStrike" smtClean="0">
                <a:effectLst/>
              </a:defRPr>
            </a:lvl1pPr>
          </a:lstStyle>
          <a:p>
            <a:r>
              <a:rPr lang="de-DE" dirty="0"/>
              <a:t>PERCEPTIONS OF YOUTH</a:t>
            </a:r>
          </a:p>
        </p:txBody>
      </p:sp>
      <p:pic>
        <p:nvPicPr>
          <p:cNvPr id="5" name="Grafik 4">
            <a:extLst>
              <a:ext uri="{FF2B5EF4-FFF2-40B4-BE49-F238E27FC236}">
                <a16:creationId xmlns:a16="http://schemas.microsoft.com/office/drawing/2014/main" id="{3B31CCB5-0132-CEB8-2619-ADC2524B558F}"/>
              </a:ext>
            </a:extLst>
          </p:cNvPr>
          <p:cNvPicPr>
            <a:picLocks noChangeAspect="1"/>
          </p:cNvPicPr>
          <p:nvPr userDrawn="1"/>
        </p:nvPicPr>
        <p:blipFill>
          <a:blip r:embed="rId2">
            <a:biLevel thresh="25000"/>
            <a:alphaModFix/>
            <a:lum bright="100000" contrast="100000"/>
          </a:blip>
          <a:stretch>
            <a:fillRect/>
          </a:stretch>
        </p:blipFill>
        <p:spPr>
          <a:xfrm>
            <a:off x="841776" y="4495799"/>
            <a:ext cx="1386100" cy="404484"/>
          </a:xfrm>
          <a:prstGeom prst="rect">
            <a:avLst/>
          </a:prstGeom>
          <a:noFill/>
        </p:spPr>
      </p:pic>
      <p:cxnSp>
        <p:nvCxnSpPr>
          <p:cNvPr id="6" name="Gerade Verbindung 5">
            <a:extLst>
              <a:ext uri="{FF2B5EF4-FFF2-40B4-BE49-F238E27FC236}">
                <a16:creationId xmlns:a16="http://schemas.microsoft.com/office/drawing/2014/main" id="{3F89BF4E-46C7-F491-328E-93915C1ADB4D}"/>
              </a:ext>
            </a:extLst>
          </p:cNvPr>
          <p:cNvCxnSpPr>
            <a:cxnSpLocks/>
          </p:cNvCxnSpPr>
          <p:nvPr userDrawn="1"/>
        </p:nvCxnSpPr>
        <p:spPr>
          <a:xfrm>
            <a:off x="947738" y="728663"/>
            <a:ext cx="10404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95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F0D5EF-3E4C-3DD4-F3CC-0420C9F2BFBE}"/>
              </a:ext>
            </a:extLst>
          </p:cNvPr>
          <p:cNvSpPr>
            <a:spLocks noGrp="1"/>
          </p:cNvSpPr>
          <p:nvPr>
            <p:ph type="title" hasCustomPrompt="1"/>
          </p:nvPr>
        </p:nvSpPr>
        <p:spPr>
          <a:xfrm>
            <a:off x="831850" y="858291"/>
            <a:ext cx="10515600" cy="2504209"/>
          </a:xfrm>
        </p:spPr>
        <p:txBody>
          <a:bodyPr anchor="b">
            <a:normAutofit/>
          </a:bodyPr>
          <a:lstStyle>
            <a:lvl1pPr algn="l">
              <a:defRPr sz="3600" baseline="0"/>
            </a:lvl1pPr>
          </a:lstStyle>
          <a:p>
            <a:r>
              <a:rPr lang="de-DE" dirty="0"/>
              <a:t>MASTERTITELFORMAT </a:t>
            </a:r>
            <a:br>
              <a:rPr lang="de-DE" dirty="0"/>
            </a:br>
            <a:r>
              <a:rPr lang="de-DE" dirty="0"/>
              <a:t>BEARBEITEN</a:t>
            </a:r>
          </a:p>
        </p:txBody>
      </p:sp>
      <p:sp>
        <p:nvSpPr>
          <p:cNvPr id="4" name="Datumsplatzhalter 3">
            <a:extLst>
              <a:ext uri="{FF2B5EF4-FFF2-40B4-BE49-F238E27FC236}">
                <a16:creationId xmlns:a16="http://schemas.microsoft.com/office/drawing/2014/main" id="{1F50C917-D34A-53CA-F627-A11CD5F4BF51}"/>
              </a:ext>
            </a:extLst>
          </p:cNvPr>
          <p:cNvSpPr>
            <a:spLocks noGrp="1"/>
          </p:cNvSpPr>
          <p:nvPr>
            <p:ph type="dt" sz="half" idx="10"/>
          </p:nvPr>
        </p:nvSpPr>
        <p:spPr/>
        <p:txBody>
          <a:bodyPr/>
          <a:lstStyle/>
          <a:p>
            <a:fld id="{3A4B9F9E-3F7B-3D45-B041-6D89ACBD1674}" type="datetime1">
              <a:rPr lang="de-DE" smtClean="0"/>
              <a:t>27.04.2026</a:t>
            </a:fld>
            <a:endParaRPr lang="de-DE"/>
          </a:p>
        </p:txBody>
      </p:sp>
      <p:sp>
        <p:nvSpPr>
          <p:cNvPr id="5" name="Fußzeilenplatzhalter 4">
            <a:extLst>
              <a:ext uri="{FF2B5EF4-FFF2-40B4-BE49-F238E27FC236}">
                <a16:creationId xmlns:a16="http://schemas.microsoft.com/office/drawing/2014/main" id="{06643BF3-E883-4682-3DD1-FB44CDAA0817}"/>
              </a:ext>
            </a:extLst>
          </p:cNvPr>
          <p:cNvSpPr>
            <a:spLocks noGrp="1"/>
          </p:cNvSpPr>
          <p:nvPr>
            <p:ph type="ftr" sz="quarter" idx="11"/>
          </p:nvPr>
        </p:nvSpPr>
        <p:spPr/>
        <p:txBody>
          <a:bodyPr/>
          <a:lstStyle/>
          <a:p>
            <a:r>
              <a:rPr lang="de-DE"/>
              <a:t>Quelle: abc</a:t>
            </a:r>
          </a:p>
        </p:txBody>
      </p:sp>
      <p:sp>
        <p:nvSpPr>
          <p:cNvPr id="6" name="Foliennummernplatzhalter 5">
            <a:extLst>
              <a:ext uri="{FF2B5EF4-FFF2-40B4-BE49-F238E27FC236}">
                <a16:creationId xmlns:a16="http://schemas.microsoft.com/office/drawing/2014/main" id="{5D76DA3F-48EC-A51B-6690-7032B31FC714}"/>
              </a:ext>
            </a:extLst>
          </p:cNvPr>
          <p:cNvSpPr>
            <a:spLocks noGrp="1"/>
          </p:cNvSpPr>
          <p:nvPr>
            <p:ph type="sldNum" sz="quarter" idx="12"/>
          </p:nvPr>
        </p:nvSpPr>
        <p:spPr/>
        <p:txBody>
          <a:bodyPr/>
          <a:lstStyle/>
          <a:p>
            <a:fld id="{C90A3CD0-3793-5047-9657-4F81540F3810}" type="slidenum">
              <a:rPr lang="de-DE" smtClean="0"/>
              <a:t>‹#›</a:t>
            </a:fld>
            <a:endParaRPr lang="de-DE" dirty="0"/>
          </a:p>
        </p:txBody>
      </p:sp>
      <p:sp>
        <p:nvSpPr>
          <p:cNvPr id="7" name="Textplatzhalter 2">
            <a:extLst>
              <a:ext uri="{FF2B5EF4-FFF2-40B4-BE49-F238E27FC236}">
                <a16:creationId xmlns:a16="http://schemas.microsoft.com/office/drawing/2014/main" id="{82FBD7BF-1533-FC62-781A-9C92912517A1}"/>
              </a:ext>
            </a:extLst>
          </p:cNvPr>
          <p:cNvSpPr>
            <a:spLocks noGrp="1"/>
          </p:cNvSpPr>
          <p:nvPr>
            <p:ph type="body" idx="13" hasCustomPrompt="1"/>
          </p:nvPr>
        </p:nvSpPr>
        <p:spPr>
          <a:xfrm>
            <a:off x="839788" y="3429000"/>
            <a:ext cx="6430470" cy="2447925"/>
          </a:xfrm>
          <a:prstGeom prst="rect">
            <a:avLst/>
          </a:prstGeom>
        </p:spPr>
        <p:txBody>
          <a:bodyPr>
            <a:normAutofit/>
          </a:bodyPr>
          <a:lstStyle>
            <a:lvl1pPr marL="0" indent="0" algn="l">
              <a:buNone/>
              <a:defRPr sz="16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14000"/>
              </a:lnSpc>
              <a:spcBef>
                <a:spcPts val="1000"/>
              </a:spcBef>
              <a:spcAft>
                <a:spcPts val="0"/>
              </a:spcAft>
              <a:buClr>
                <a:schemeClr val="accent6"/>
              </a:buClr>
              <a:buSzTx/>
              <a:buFont typeface="Wingdings" pitchFamily="2" charset="2"/>
              <a:buNone/>
              <a:tabLst/>
              <a:defRPr/>
            </a:pPr>
            <a:r>
              <a:rPr lang="de-DE" dirty="0"/>
              <a:t>Master-Untertitelformat bearbeiten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pede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a:p>
            <a:pPr marL="0" marR="0" lvl="0" indent="0" algn="l" defTabSz="914400" rtl="0" eaLnBrk="1" fontAlgn="auto" latinLnBrk="0" hangingPunct="1">
              <a:lnSpc>
                <a:spcPct val="114000"/>
              </a:lnSpc>
              <a:spcBef>
                <a:spcPts val="1000"/>
              </a:spcBef>
              <a:spcAft>
                <a:spcPts val="0"/>
              </a:spcAft>
              <a:buClr>
                <a:schemeClr val="accent6"/>
              </a:buClr>
              <a:buSzTx/>
              <a:buFont typeface="Wingdings" pitchFamily="2" charset="2"/>
              <a:buNone/>
              <a:tabLst/>
              <a:defRPr/>
            </a:pPr>
            <a:r>
              <a:rPr lang="de-DE" dirty="0"/>
              <a:t>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pede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nisi.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a:t>
            </a:r>
          </a:p>
          <a:p>
            <a:pPr marL="0" marR="0" lvl="0" indent="0" algn="l" defTabSz="914400" rtl="0" eaLnBrk="1" fontAlgn="auto" latinLnBrk="0" hangingPunct="1">
              <a:lnSpc>
                <a:spcPct val="114000"/>
              </a:lnSpc>
              <a:spcBef>
                <a:spcPts val="1000"/>
              </a:spcBef>
              <a:spcAft>
                <a:spcPts val="0"/>
              </a:spcAft>
              <a:buClr>
                <a:schemeClr val="accent6"/>
              </a:buClr>
              <a:buSzTx/>
              <a:buFont typeface="Wingdings" pitchFamily="2" charset="2"/>
              <a:buNone/>
              <a:tabLst/>
              <a:defRPr/>
            </a:pP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p>
        </p:txBody>
      </p:sp>
    </p:spTree>
    <p:extLst>
      <p:ext uri="{BB962C8B-B14F-4D97-AF65-F5344CB8AC3E}">
        <p14:creationId xmlns:p14="http://schemas.microsoft.com/office/powerpoint/2010/main" val="292333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chrift und Platzhalter">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6836FAF-D71F-00B0-6A79-067176314BEB}"/>
              </a:ext>
            </a:extLst>
          </p:cNvPr>
          <p:cNvSpPr>
            <a:spLocks noGrp="1"/>
          </p:cNvSpPr>
          <p:nvPr>
            <p:ph type="dt" sz="half" idx="10"/>
          </p:nvPr>
        </p:nvSpPr>
        <p:spPr/>
        <p:txBody>
          <a:bodyPr/>
          <a:lstStyle/>
          <a:p>
            <a:fld id="{8C9DB03E-3093-714A-97ED-4AD358A518E2}" type="datetime1">
              <a:rPr lang="de-DE" smtClean="0"/>
              <a:t>27.04.2026</a:t>
            </a:fld>
            <a:endParaRPr lang="de-DE" dirty="0"/>
          </a:p>
        </p:txBody>
      </p:sp>
      <p:sp>
        <p:nvSpPr>
          <p:cNvPr id="5" name="Fußzeilenplatzhalter 4">
            <a:extLst>
              <a:ext uri="{FF2B5EF4-FFF2-40B4-BE49-F238E27FC236}">
                <a16:creationId xmlns:a16="http://schemas.microsoft.com/office/drawing/2014/main" id="{B2FC04A8-C0EE-AB2C-AAA1-29DC41301557}"/>
              </a:ext>
            </a:extLst>
          </p:cNvPr>
          <p:cNvSpPr>
            <a:spLocks noGrp="1"/>
          </p:cNvSpPr>
          <p:nvPr>
            <p:ph type="ftr" sz="quarter" idx="11"/>
          </p:nvPr>
        </p:nvSpPr>
        <p:spPr/>
        <p:txBody>
          <a:bodyPr/>
          <a:lstStyle/>
          <a:p>
            <a:r>
              <a:rPr lang="de-DE"/>
              <a:t>Quelle: abc</a:t>
            </a:r>
          </a:p>
        </p:txBody>
      </p:sp>
      <p:sp>
        <p:nvSpPr>
          <p:cNvPr id="6" name="Foliennummernplatzhalter 5">
            <a:extLst>
              <a:ext uri="{FF2B5EF4-FFF2-40B4-BE49-F238E27FC236}">
                <a16:creationId xmlns:a16="http://schemas.microsoft.com/office/drawing/2014/main" id="{5DB93F94-1AEC-01CA-6572-8C0103EE69DA}"/>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12" name="Titelplatzhalter 1">
            <a:extLst>
              <a:ext uri="{FF2B5EF4-FFF2-40B4-BE49-F238E27FC236}">
                <a16:creationId xmlns:a16="http://schemas.microsoft.com/office/drawing/2014/main" id="{96707CD7-56B7-CBC6-F41D-F667839E1067}"/>
              </a:ext>
            </a:extLst>
          </p:cNvPr>
          <p:cNvSpPr>
            <a:spLocks noGrp="1"/>
          </p:cNvSpPr>
          <p:nvPr>
            <p:ph type="title" hasCustomPrompt="1"/>
          </p:nvPr>
        </p:nvSpPr>
        <p:spPr>
          <a:xfrm>
            <a:off x="838200" y="728663"/>
            <a:ext cx="10515600" cy="720725"/>
          </a:xfrm>
          <a:prstGeom prst="rect">
            <a:avLst/>
          </a:prstGeom>
        </p:spPr>
        <p:txBody>
          <a:bodyPr vert="horz" lIns="91440" tIns="45720" rIns="91440" bIns="45720" rtlCol="0" anchor="ctr">
            <a:normAutofit/>
          </a:bodyPr>
          <a:lstStyle>
            <a:lvl1pPr>
              <a:defRPr/>
            </a:lvl1pPr>
          </a:lstStyle>
          <a:p>
            <a:r>
              <a:rPr lang="de-DE" dirty="0"/>
              <a:t>What research questions does WP2 adress?</a:t>
            </a:r>
          </a:p>
        </p:txBody>
      </p:sp>
      <p:sp>
        <p:nvSpPr>
          <p:cNvPr id="2" name="Inhaltsplatzhalter 2">
            <a:extLst>
              <a:ext uri="{FF2B5EF4-FFF2-40B4-BE49-F238E27FC236}">
                <a16:creationId xmlns:a16="http://schemas.microsoft.com/office/drawing/2014/main" id="{2726C8D0-8FAB-9AFD-9B51-30E8A7D30C6E}"/>
              </a:ext>
            </a:extLst>
          </p:cNvPr>
          <p:cNvSpPr>
            <a:spLocks noGrp="1"/>
          </p:cNvSpPr>
          <p:nvPr>
            <p:ph sz="half" idx="1" hasCustomPrompt="1"/>
          </p:nvPr>
        </p:nvSpPr>
        <p:spPr>
          <a:xfrm>
            <a:off x="838200" y="1608139"/>
            <a:ext cx="10509856" cy="4268786"/>
          </a:xfrm>
          <a:prstGeom prst="rect">
            <a:avLst/>
          </a:prstGeom>
        </p:spPr>
        <p:txBody>
          <a:bodyPr/>
          <a:lstStyle>
            <a:lvl1pPr>
              <a:defRPr lang="en-US" sz="2400" b="0" i="0" u="none" strike="noStrike" smtClean="0">
                <a:effectLst/>
              </a:defRPr>
            </a:lvl1pPr>
            <a:lvl2pPr marL="685800" marR="0" indent="-228600" algn="l" defTabSz="914400" rtl="0" eaLnBrk="1" fontAlgn="auto" latinLnBrk="0" hangingPunct="1">
              <a:lnSpc>
                <a:spcPct val="114000"/>
              </a:lnSpc>
              <a:spcBef>
                <a:spcPts val="500"/>
              </a:spcBef>
              <a:spcAft>
                <a:spcPts val="0"/>
              </a:spcAft>
              <a:buClr>
                <a:schemeClr val="accent6"/>
              </a:buClr>
              <a:buSzTx/>
              <a:buFont typeface="Wingdings" pitchFamily="2" charset="2"/>
              <a:buChar char="§"/>
              <a:tabLst/>
              <a:defRPr lang="en-GB" sz="1200" smtClean="0">
                <a:effectLst/>
              </a:defRPr>
            </a:lvl2pPr>
            <a:lvl3pPr>
              <a:defRPr sz="1600"/>
            </a:lvl3pPr>
            <a:lvl4pPr>
              <a:defRPr sz="1600"/>
            </a:lvl4pPr>
            <a:lvl5pPr>
              <a:defRPr sz="1600"/>
            </a:lvl5pPr>
          </a:lstStyle>
          <a:p>
            <a:pPr lvl="0"/>
            <a:r>
              <a:rPr lang="de-DE" dirty="0"/>
              <a:t>Mastertextformat bearbeiten, Lorem How do young people expereince and perceive their horizontal and vertical transitions? How has the COVID-19 pandemic impacted these experiences and perceptions? .</a:t>
            </a:r>
          </a:p>
          <a:p>
            <a:pPr lvl="0"/>
            <a:r>
              <a:rPr lang="de-DE" dirty="0"/>
              <a:t>What are the complexities and challenges </a:t>
            </a:r>
          </a:p>
          <a:p>
            <a:pPr lvl="0"/>
            <a:r>
              <a:rPr lang="en-US" sz="2400" b="0" i="0" u="none" strike="noStrike" dirty="0">
                <a:solidFill>
                  <a:srgbClr val="000000"/>
                </a:solidFill>
                <a:effectLst/>
                <a:latin typeface="Calibri" panose="020F0502020204030204" pitchFamily="34" charset="0"/>
              </a:rPr>
              <a:t>investigate the complexity and the challenges of </a:t>
            </a:r>
            <a:r>
              <a:rPr lang="en-US" sz="2400" b="1" i="0" u="none" strike="noStrike" dirty="0">
                <a:solidFill>
                  <a:srgbClr val="000000"/>
                </a:solidFill>
                <a:effectLst/>
                <a:latin typeface="Calibri" panose="020F0502020204030204" pitchFamily="34" charset="0"/>
              </a:rPr>
              <a:t>transitions</a:t>
            </a:r>
            <a:r>
              <a:rPr lang="en-US" sz="2400" b="0" i="0" u="none" strike="noStrike" dirty="0">
                <a:solidFill>
                  <a:srgbClr val="000000"/>
                </a:solidFill>
                <a:effectLst/>
                <a:latin typeface="Calibri" panose="020F0502020204030204" pitchFamily="34" charset="0"/>
              </a:rPr>
              <a:t>, as well as clarify what young people mean by “becoming adults”.</a:t>
            </a:r>
            <a:endParaRPr lang="de-DE" dirty="0"/>
          </a:p>
          <a:p>
            <a:pPr lvl="1"/>
            <a:r>
              <a:rPr lang="de-DE" dirty="0"/>
              <a:t>Zweite Ebene, Lorem ipsum</a:t>
            </a:r>
          </a:p>
          <a:p>
            <a:pPr marL="685800" marR="0" lvl="1" indent="-228600" algn="l" defTabSz="914400" rtl="0" eaLnBrk="1" fontAlgn="auto" latinLnBrk="0" hangingPunct="1">
              <a:lnSpc>
                <a:spcPct val="114000"/>
              </a:lnSpc>
              <a:spcBef>
                <a:spcPts val="500"/>
              </a:spcBef>
              <a:spcAft>
                <a:spcPts val="0"/>
              </a:spcAft>
              <a:buClr>
                <a:schemeClr val="accent6"/>
              </a:buClr>
              <a:buSzTx/>
              <a:buFont typeface="Wingdings" pitchFamily="2" charset="2"/>
              <a:buChar char="§"/>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empirically explore the impact of the COVID-19 crisis on young people’s experiences and perceptions of both horizontal and vertical transitions</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de-DE" dirty="0"/>
          </a:p>
          <a:p>
            <a:pPr lvl="2"/>
            <a:r>
              <a:rPr lang="de-DE" dirty="0"/>
              <a:t>Dritte Ebene, </a:t>
            </a:r>
            <a:r>
              <a:rPr lang="de-DE" dirty="0" err="1"/>
              <a:t>Lorem</a:t>
            </a:r>
            <a:r>
              <a:rPr lang="de-DE" dirty="0"/>
              <a:t> </a:t>
            </a:r>
            <a:r>
              <a:rPr lang="de-DE" dirty="0" err="1"/>
              <a:t>ipsum</a:t>
            </a:r>
            <a:endParaRPr lang="de-DE" dirty="0"/>
          </a:p>
          <a:p>
            <a:pPr lvl="3"/>
            <a:r>
              <a:rPr lang="de-DE" dirty="0"/>
              <a:t>Vierte Ebene, </a:t>
            </a:r>
            <a:r>
              <a:rPr lang="de-DE" dirty="0" err="1"/>
              <a:t>Lorem</a:t>
            </a:r>
            <a:r>
              <a:rPr lang="de-DE" dirty="0"/>
              <a:t> Ipsum</a:t>
            </a:r>
          </a:p>
          <a:p>
            <a:pPr lvl="4"/>
            <a:r>
              <a:rPr lang="de-DE" dirty="0"/>
              <a:t>Fünfte Ebene, </a:t>
            </a:r>
            <a:r>
              <a:rPr lang="de-DE" dirty="0" err="1"/>
              <a:t>Lorem</a:t>
            </a:r>
            <a:r>
              <a:rPr lang="de-DE" dirty="0"/>
              <a:t> Ipsum</a:t>
            </a:r>
          </a:p>
        </p:txBody>
      </p:sp>
    </p:spTree>
    <p:extLst>
      <p:ext uri="{BB962C8B-B14F-4D97-AF65-F5344CB8AC3E}">
        <p14:creationId xmlns:p14="http://schemas.microsoft.com/office/powerpoint/2010/main" val="3343928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Überschrift und Platzhalter">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6836FAF-D71F-00B0-6A79-067176314BEB}"/>
              </a:ext>
            </a:extLst>
          </p:cNvPr>
          <p:cNvSpPr>
            <a:spLocks noGrp="1"/>
          </p:cNvSpPr>
          <p:nvPr>
            <p:ph type="dt" sz="half" idx="10"/>
          </p:nvPr>
        </p:nvSpPr>
        <p:spPr/>
        <p:txBody>
          <a:bodyPr/>
          <a:lstStyle/>
          <a:p>
            <a:fld id="{8C9DB03E-3093-714A-97ED-4AD358A518E2}" type="datetime1">
              <a:rPr lang="de-DE" smtClean="0"/>
              <a:t>27.04.2026</a:t>
            </a:fld>
            <a:endParaRPr lang="de-DE" dirty="0"/>
          </a:p>
        </p:txBody>
      </p:sp>
      <p:sp>
        <p:nvSpPr>
          <p:cNvPr id="5" name="Fußzeilenplatzhalter 4">
            <a:extLst>
              <a:ext uri="{FF2B5EF4-FFF2-40B4-BE49-F238E27FC236}">
                <a16:creationId xmlns:a16="http://schemas.microsoft.com/office/drawing/2014/main" id="{B2FC04A8-C0EE-AB2C-AAA1-29DC41301557}"/>
              </a:ext>
            </a:extLst>
          </p:cNvPr>
          <p:cNvSpPr>
            <a:spLocks noGrp="1"/>
          </p:cNvSpPr>
          <p:nvPr>
            <p:ph type="ftr" sz="quarter" idx="11"/>
          </p:nvPr>
        </p:nvSpPr>
        <p:spPr/>
        <p:txBody>
          <a:bodyPr/>
          <a:lstStyle/>
          <a:p>
            <a:r>
              <a:rPr lang="de-DE"/>
              <a:t>Quelle: abc</a:t>
            </a:r>
          </a:p>
        </p:txBody>
      </p:sp>
      <p:sp>
        <p:nvSpPr>
          <p:cNvPr id="6" name="Foliennummernplatzhalter 5">
            <a:extLst>
              <a:ext uri="{FF2B5EF4-FFF2-40B4-BE49-F238E27FC236}">
                <a16:creationId xmlns:a16="http://schemas.microsoft.com/office/drawing/2014/main" id="{5DB93F94-1AEC-01CA-6572-8C0103EE69DA}"/>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12" name="Titelplatzhalter 1">
            <a:extLst>
              <a:ext uri="{FF2B5EF4-FFF2-40B4-BE49-F238E27FC236}">
                <a16:creationId xmlns:a16="http://schemas.microsoft.com/office/drawing/2014/main" id="{96707CD7-56B7-CBC6-F41D-F667839E1067}"/>
              </a:ext>
            </a:extLst>
          </p:cNvPr>
          <p:cNvSpPr>
            <a:spLocks noGrp="1"/>
          </p:cNvSpPr>
          <p:nvPr>
            <p:ph type="title" hasCustomPrompt="1"/>
          </p:nvPr>
        </p:nvSpPr>
        <p:spPr>
          <a:xfrm>
            <a:off x="838200" y="728663"/>
            <a:ext cx="10515600" cy="720725"/>
          </a:xfrm>
          <a:prstGeom prst="rect">
            <a:avLst/>
          </a:prstGeom>
        </p:spPr>
        <p:txBody>
          <a:bodyPr vert="horz" lIns="91440" tIns="45720" rIns="91440" bIns="45720" rtlCol="0" anchor="ctr">
            <a:normAutofit/>
          </a:bodyPr>
          <a:lstStyle/>
          <a:p>
            <a:r>
              <a:rPr lang="de-DE" dirty="0"/>
              <a:t>Mastertitelformat bearbeiten, </a:t>
            </a:r>
            <a:r>
              <a:rPr lang="de-DE" dirty="0" err="1"/>
              <a:t>Lorem</a:t>
            </a:r>
            <a:r>
              <a:rPr lang="de-DE" dirty="0"/>
              <a:t> </a:t>
            </a:r>
            <a:r>
              <a:rPr lang="de-DE" dirty="0" err="1"/>
              <a:t>ipsum</a:t>
            </a:r>
            <a:endParaRPr lang="de-DE" dirty="0"/>
          </a:p>
        </p:txBody>
      </p:sp>
      <p:sp>
        <p:nvSpPr>
          <p:cNvPr id="2" name="Inhaltsplatzhalter 2">
            <a:extLst>
              <a:ext uri="{FF2B5EF4-FFF2-40B4-BE49-F238E27FC236}">
                <a16:creationId xmlns:a16="http://schemas.microsoft.com/office/drawing/2014/main" id="{2726C8D0-8FAB-9AFD-9B51-30E8A7D30C6E}"/>
              </a:ext>
            </a:extLst>
          </p:cNvPr>
          <p:cNvSpPr>
            <a:spLocks noGrp="1"/>
          </p:cNvSpPr>
          <p:nvPr>
            <p:ph sz="half" idx="1" hasCustomPrompt="1"/>
          </p:nvPr>
        </p:nvSpPr>
        <p:spPr>
          <a:xfrm>
            <a:off x="838200" y="1608139"/>
            <a:ext cx="10509856" cy="4268786"/>
          </a:xfrm>
          <a:prstGeom prst="rect">
            <a:avLst/>
          </a:prstGeom>
        </p:spPr>
        <p:txBody>
          <a:bodyPr/>
          <a:lstStyle>
            <a:lvl1pPr>
              <a:defRPr sz="2000"/>
            </a:lvl1pPr>
            <a:lvl2pPr>
              <a:defRPr sz="1600"/>
            </a:lvl2pPr>
            <a:lvl3pPr>
              <a:defRPr sz="1600"/>
            </a:lvl3pPr>
            <a:lvl4pPr>
              <a:defRPr sz="1600"/>
            </a:lvl4pPr>
            <a:lvl5pPr>
              <a:defRPr sz="1600"/>
            </a:lvl5pPr>
          </a:lstStyle>
          <a:p>
            <a:pPr lvl="0"/>
            <a:r>
              <a:rPr lang="de-DE" dirty="0"/>
              <a:t>Mastertextformat bearbeiten, </a:t>
            </a:r>
            <a:r>
              <a:rPr lang="de-DE" dirty="0" err="1"/>
              <a:t>Lorem</a:t>
            </a:r>
            <a:r>
              <a:rPr lang="de-DE" dirty="0"/>
              <a:t> </a:t>
            </a:r>
            <a:r>
              <a:rPr lang="de-DE" dirty="0" err="1"/>
              <a:t>ipsum</a:t>
            </a:r>
            <a:endParaRPr lang="de-DE" dirty="0"/>
          </a:p>
          <a:p>
            <a:pPr lvl="1"/>
            <a:r>
              <a:rPr lang="de-DE" dirty="0"/>
              <a:t>Zweite Ebene, </a:t>
            </a:r>
            <a:r>
              <a:rPr lang="de-DE" dirty="0" err="1"/>
              <a:t>Lorem</a:t>
            </a:r>
            <a:r>
              <a:rPr lang="de-DE" dirty="0"/>
              <a:t> </a:t>
            </a:r>
            <a:r>
              <a:rPr lang="de-DE" dirty="0" err="1"/>
              <a:t>ipsum</a:t>
            </a:r>
            <a:endParaRPr lang="de-DE" dirty="0"/>
          </a:p>
          <a:p>
            <a:pPr lvl="2"/>
            <a:r>
              <a:rPr lang="de-DE" dirty="0"/>
              <a:t>Dritte Ebene, </a:t>
            </a:r>
            <a:r>
              <a:rPr lang="de-DE" dirty="0" err="1"/>
              <a:t>Lorem</a:t>
            </a:r>
            <a:r>
              <a:rPr lang="de-DE" dirty="0"/>
              <a:t> </a:t>
            </a:r>
            <a:r>
              <a:rPr lang="de-DE" dirty="0" err="1"/>
              <a:t>ipsum</a:t>
            </a:r>
            <a:endParaRPr lang="de-DE" dirty="0"/>
          </a:p>
          <a:p>
            <a:pPr lvl="3"/>
            <a:r>
              <a:rPr lang="de-DE" dirty="0"/>
              <a:t>Vierte Ebene, </a:t>
            </a:r>
            <a:r>
              <a:rPr lang="de-DE" dirty="0" err="1"/>
              <a:t>Lorem</a:t>
            </a:r>
            <a:r>
              <a:rPr lang="de-DE" dirty="0"/>
              <a:t> Ipsum</a:t>
            </a:r>
          </a:p>
          <a:p>
            <a:pPr lvl="4"/>
            <a:r>
              <a:rPr lang="de-DE" dirty="0"/>
              <a:t>Fünfte Ebene, </a:t>
            </a:r>
            <a:r>
              <a:rPr lang="de-DE" dirty="0" err="1"/>
              <a:t>Lorem</a:t>
            </a:r>
            <a:r>
              <a:rPr lang="de-DE" dirty="0"/>
              <a:t> Ipsum</a:t>
            </a:r>
          </a:p>
        </p:txBody>
      </p:sp>
    </p:spTree>
    <p:extLst>
      <p:ext uri="{BB962C8B-B14F-4D97-AF65-F5344CB8AC3E}">
        <p14:creationId xmlns:p14="http://schemas.microsoft.com/office/powerpoint/2010/main" val="2690579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C810F-0D32-B6BC-B702-8948F6007157}"/>
              </a:ext>
            </a:extLst>
          </p:cNvPr>
          <p:cNvSpPr>
            <a:spLocks noGrp="1"/>
          </p:cNvSpPr>
          <p:nvPr>
            <p:ph type="title" hasCustomPrompt="1"/>
          </p:nvPr>
        </p:nvSpPr>
        <p:spPr/>
        <p:txBody>
          <a:bodyPr>
            <a:normAutofit/>
          </a:bodyPr>
          <a:lstStyle>
            <a:lvl1pPr>
              <a:defRPr sz="2800"/>
            </a:lvl1pPr>
          </a:lstStyle>
          <a:p>
            <a:r>
              <a:rPr lang="de-DE" dirty="0"/>
              <a:t>MASTERTITELFORMAT BEARBEITEN, </a:t>
            </a:r>
            <a:r>
              <a:rPr lang="de-DE" dirty="0" err="1"/>
              <a:t>Lorem</a:t>
            </a:r>
            <a:r>
              <a:rPr lang="de-DE" dirty="0"/>
              <a:t> </a:t>
            </a:r>
            <a:r>
              <a:rPr lang="de-DE" dirty="0" err="1"/>
              <a:t>ipsum</a:t>
            </a:r>
            <a:endParaRPr lang="de-DE" dirty="0"/>
          </a:p>
        </p:txBody>
      </p:sp>
      <p:sp>
        <p:nvSpPr>
          <p:cNvPr id="3" name="Inhaltsplatzhalter 2">
            <a:extLst>
              <a:ext uri="{FF2B5EF4-FFF2-40B4-BE49-F238E27FC236}">
                <a16:creationId xmlns:a16="http://schemas.microsoft.com/office/drawing/2014/main" id="{49D2251B-A5D9-8E32-E738-551F39693881}"/>
              </a:ext>
            </a:extLst>
          </p:cNvPr>
          <p:cNvSpPr>
            <a:spLocks noGrp="1"/>
          </p:cNvSpPr>
          <p:nvPr>
            <p:ph sz="half" idx="1" hasCustomPrompt="1"/>
          </p:nvPr>
        </p:nvSpPr>
        <p:spPr>
          <a:xfrm>
            <a:off x="838200" y="1608139"/>
            <a:ext cx="5043055" cy="4268786"/>
          </a:xfrm>
          <a:prstGeom prst="rect">
            <a:avLst/>
          </a:prstGeom>
        </p:spPr>
        <p:txBody>
          <a:bodyPr/>
          <a:lstStyle>
            <a:lvl1pPr>
              <a:defRPr sz="2000"/>
            </a:lvl1pPr>
            <a:lvl2pPr>
              <a:defRPr sz="1600"/>
            </a:lvl2pPr>
            <a:lvl3pPr>
              <a:defRPr sz="1600"/>
            </a:lvl3pPr>
            <a:lvl4pPr>
              <a:defRPr sz="1600"/>
            </a:lvl4pPr>
            <a:lvl5pPr>
              <a:defRPr sz="1600"/>
            </a:lvl5pPr>
          </a:lstStyle>
          <a:p>
            <a:pPr lvl="0"/>
            <a:r>
              <a:rPr lang="de-DE" dirty="0"/>
              <a:t>Mastertextformat bearbeiten, </a:t>
            </a:r>
            <a:r>
              <a:rPr lang="de-DE" dirty="0" err="1"/>
              <a:t>Lorem</a:t>
            </a:r>
            <a:r>
              <a:rPr lang="de-DE" dirty="0"/>
              <a:t> </a:t>
            </a:r>
            <a:r>
              <a:rPr lang="de-DE" dirty="0" err="1"/>
              <a:t>ipsum</a:t>
            </a:r>
            <a:endParaRPr lang="de-DE" dirty="0"/>
          </a:p>
          <a:p>
            <a:pPr lvl="1"/>
            <a:r>
              <a:rPr lang="de-DE" dirty="0"/>
              <a:t>Zweite Ebene, </a:t>
            </a:r>
            <a:r>
              <a:rPr lang="de-DE" dirty="0" err="1"/>
              <a:t>Lorem</a:t>
            </a:r>
            <a:r>
              <a:rPr lang="de-DE" dirty="0"/>
              <a:t> </a:t>
            </a:r>
            <a:r>
              <a:rPr lang="de-DE" dirty="0" err="1"/>
              <a:t>ipsum</a:t>
            </a:r>
            <a:endParaRPr lang="de-DE" dirty="0"/>
          </a:p>
          <a:p>
            <a:pPr lvl="2"/>
            <a:r>
              <a:rPr lang="de-DE" dirty="0"/>
              <a:t>Dritte Ebene, </a:t>
            </a:r>
            <a:r>
              <a:rPr lang="de-DE" dirty="0" err="1"/>
              <a:t>Lorem</a:t>
            </a:r>
            <a:r>
              <a:rPr lang="de-DE" dirty="0"/>
              <a:t> </a:t>
            </a:r>
            <a:r>
              <a:rPr lang="de-DE" dirty="0" err="1"/>
              <a:t>ipsum</a:t>
            </a:r>
            <a:endParaRPr lang="de-DE" dirty="0"/>
          </a:p>
          <a:p>
            <a:pPr lvl="3"/>
            <a:r>
              <a:rPr lang="de-DE" dirty="0"/>
              <a:t>Vierte Ebene, </a:t>
            </a:r>
            <a:r>
              <a:rPr lang="de-DE" dirty="0" err="1"/>
              <a:t>Lorem</a:t>
            </a:r>
            <a:r>
              <a:rPr lang="de-DE" dirty="0"/>
              <a:t> Ipsum</a:t>
            </a:r>
          </a:p>
          <a:p>
            <a:pPr lvl="4"/>
            <a:r>
              <a:rPr lang="de-DE" dirty="0"/>
              <a:t>Fünfte Ebene, </a:t>
            </a:r>
            <a:r>
              <a:rPr lang="de-DE" dirty="0" err="1"/>
              <a:t>Lorem</a:t>
            </a:r>
            <a:r>
              <a:rPr lang="de-DE" dirty="0"/>
              <a:t> Ipsum</a:t>
            </a:r>
          </a:p>
          <a:p>
            <a:pPr lvl="4"/>
            <a:endParaRPr lang="de-DE" dirty="0"/>
          </a:p>
        </p:txBody>
      </p:sp>
      <p:sp>
        <p:nvSpPr>
          <p:cNvPr id="5" name="Datumsplatzhalter 4">
            <a:extLst>
              <a:ext uri="{FF2B5EF4-FFF2-40B4-BE49-F238E27FC236}">
                <a16:creationId xmlns:a16="http://schemas.microsoft.com/office/drawing/2014/main" id="{EBD12249-2F8F-40D7-2E7E-868A0829D87C}"/>
              </a:ext>
            </a:extLst>
          </p:cNvPr>
          <p:cNvSpPr>
            <a:spLocks noGrp="1"/>
          </p:cNvSpPr>
          <p:nvPr>
            <p:ph type="dt" sz="half" idx="10"/>
          </p:nvPr>
        </p:nvSpPr>
        <p:spPr/>
        <p:txBody>
          <a:bodyPr/>
          <a:lstStyle/>
          <a:p>
            <a:fld id="{E30EC1C8-D51C-584B-8F33-8684C73A0969}" type="datetime1">
              <a:rPr lang="de-DE" smtClean="0"/>
              <a:t>27.04.2026</a:t>
            </a:fld>
            <a:endParaRPr lang="de-DE" dirty="0"/>
          </a:p>
        </p:txBody>
      </p:sp>
      <p:sp>
        <p:nvSpPr>
          <p:cNvPr id="6" name="Fußzeilenplatzhalter 5">
            <a:extLst>
              <a:ext uri="{FF2B5EF4-FFF2-40B4-BE49-F238E27FC236}">
                <a16:creationId xmlns:a16="http://schemas.microsoft.com/office/drawing/2014/main" id="{2DF10BFB-EE68-1BF8-3939-0682CEB754E0}"/>
              </a:ext>
            </a:extLst>
          </p:cNvPr>
          <p:cNvSpPr>
            <a:spLocks noGrp="1"/>
          </p:cNvSpPr>
          <p:nvPr>
            <p:ph type="ftr" sz="quarter" idx="11"/>
          </p:nvPr>
        </p:nvSpPr>
        <p:spPr/>
        <p:txBody>
          <a:bodyPr/>
          <a:lstStyle/>
          <a:p>
            <a:r>
              <a:rPr lang="de-DE"/>
              <a:t>Quelle: abc</a:t>
            </a:r>
          </a:p>
        </p:txBody>
      </p:sp>
      <p:sp>
        <p:nvSpPr>
          <p:cNvPr id="7" name="Foliennummernplatzhalter 6">
            <a:extLst>
              <a:ext uri="{FF2B5EF4-FFF2-40B4-BE49-F238E27FC236}">
                <a16:creationId xmlns:a16="http://schemas.microsoft.com/office/drawing/2014/main" id="{C49A9684-B4E1-02D2-8DCF-4FF087E56699}"/>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8" name="Inhaltsplatzhalter 2">
            <a:extLst>
              <a:ext uri="{FF2B5EF4-FFF2-40B4-BE49-F238E27FC236}">
                <a16:creationId xmlns:a16="http://schemas.microsoft.com/office/drawing/2014/main" id="{2EDA3FC1-0AAF-7296-5107-356DC4723CD9}"/>
              </a:ext>
            </a:extLst>
          </p:cNvPr>
          <p:cNvSpPr>
            <a:spLocks noGrp="1"/>
          </p:cNvSpPr>
          <p:nvPr>
            <p:ph sz="half" idx="13" hasCustomPrompt="1"/>
          </p:nvPr>
        </p:nvSpPr>
        <p:spPr>
          <a:xfrm>
            <a:off x="6314209" y="1608139"/>
            <a:ext cx="5043055" cy="4268786"/>
          </a:xfrm>
          <a:prstGeom prst="rect">
            <a:avLst/>
          </a:prstGeom>
        </p:spPr>
        <p:txBody>
          <a:bodyPr/>
          <a:lstStyle>
            <a:lvl1pPr>
              <a:defRPr sz="2000"/>
            </a:lvl1pPr>
            <a:lvl2pPr>
              <a:defRPr sz="1600"/>
            </a:lvl2pPr>
            <a:lvl3pPr>
              <a:defRPr sz="1600"/>
            </a:lvl3pPr>
            <a:lvl4pPr>
              <a:defRPr sz="1600"/>
            </a:lvl4pPr>
            <a:lvl5pPr>
              <a:defRPr sz="1600"/>
            </a:lvl5pPr>
          </a:lstStyle>
          <a:p>
            <a:pPr lvl="0"/>
            <a:r>
              <a:rPr lang="de-DE" dirty="0"/>
              <a:t>Mastertextformat bearbeiten, </a:t>
            </a:r>
            <a:r>
              <a:rPr lang="de-DE" dirty="0" err="1"/>
              <a:t>Lorem</a:t>
            </a:r>
            <a:r>
              <a:rPr lang="de-DE" dirty="0"/>
              <a:t> </a:t>
            </a:r>
            <a:r>
              <a:rPr lang="de-DE" dirty="0" err="1"/>
              <a:t>ipsum</a:t>
            </a:r>
            <a:endParaRPr lang="de-DE" dirty="0"/>
          </a:p>
          <a:p>
            <a:pPr lvl="1"/>
            <a:r>
              <a:rPr lang="de-DE" dirty="0"/>
              <a:t>Zweite Ebene, </a:t>
            </a:r>
            <a:r>
              <a:rPr lang="de-DE" dirty="0" err="1"/>
              <a:t>Lorem</a:t>
            </a:r>
            <a:r>
              <a:rPr lang="de-DE" dirty="0"/>
              <a:t> </a:t>
            </a:r>
            <a:r>
              <a:rPr lang="de-DE" dirty="0" err="1"/>
              <a:t>ipsum</a:t>
            </a:r>
            <a:endParaRPr lang="de-DE" dirty="0"/>
          </a:p>
          <a:p>
            <a:pPr lvl="2"/>
            <a:r>
              <a:rPr lang="de-DE" dirty="0"/>
              <a:t>Dritte Ebene, </a:t>
            </a:r>
            <a:r>
              <a:rPr lang="de-DE" dirty="0" err="1"/>
              <a:t>Lorem</a:t>
            </a:r>
            <a:r>
              <a:rPr lang="de-DE" dirty="0"/>
              <a:t> </a:t>
            </a:r>
            <a:r>
              <a:rPr lang="de-DE" dirty="0" err="1"/>
              <a:t>ipsum</a:t>
            </a:r>
            <a:endParaRPr lang="de-DE" dirty="0"/>
          </a:p>
        </p:txBody>
      </p:sp>
    </p:spTree>
    <p:extLst>
      <p:ext uri="{BB962C8B-B14F-4D97-AF65-F5344CB8AC3E}">
        <p14:creationId xmlns:p14="http://schemas.microsoft.com/office/powerpoint/2010/main" val="161367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und Text 1">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6836FAF-D71F-00B0-6A79-067176314BEB}"/>
              </a:ext>
            </a:extLst>
          </p:cNvPr>
          <p:cNvSpPr>
            <a:spLocks noGrp="1"/>
          </p:cNvSpPr>
          <p:nvPr>
            <p:ph type="dt" sz="half" idx="10"/>
          </p:nvPr>
        </p:nvSpPr>
        <p:spPr/>
        <p:txBody>
          <a:bodyPr/>
          <a:lstStyle/>
          <a:p>
            <a:fld id="{8C9DB03E-3093-714A-97ED-4AD358A518E2}" type="datetime1">
              <a:rPr lang="de-DE" smtClean="0"/>
              <a:t>27.04.2026</a:t>
            </a:fld>
            <a:endParaRPr lang="de-DE" dirty="0"/>
          </a:p>
        </p:txBody>
      </p:sp>
      <p:sp>
        <p:nvSpPr>
          <p:cNvPr id="5" name="Fußzeilenplatzhalter 4">
            <a:extLst>
              <a:ext uri="{FF2B5EF4-FFF2-40B4-BE49-F238E27FC236}">
                <a16:creationId xmlns:a16="http://schemas.microsoft.com/office/drawing/2014/main" id="{B2FC04A8-C0EE-AB2C-AAA1-29DC41301557}"/>
              </a:ext>
            </a:extLst>
          </p:cNvPr>
          <p:cNvSpPr>
            <a:spLocks noGrp="1"/>
          </p:cNvSpPr>
          <p:nvPr>
            <p:ph type="ftr" sz="quarter" idx="11"/>
          </p:nvPr>
        </p:nvSpPr>
        <p:spPr/>
        <p:txBody>
          <a:bodyPr/>
          <a:lstStyle/>
          <a:p>
            <a:r>
              <a:rPr lang="de-DE"/>
              <a:t>Quelle: abc</a:t>
            </a:r>
          </a:p>
        </p:txBody>
      </p:sp>
      <p:sp>
        <p:nvSpPr>
          <p:cNvPr id="6" name="Foliennummernplatzhalter 5">
            <a:extLst>
              <a:ext uri="{FF2B5EF4-FFF2-40B4-BE49-F238E27FC236}">
                <a16:creationId xmlns:a16="http://schemas.microsoft.com/office/drawing/2014/main" id="{5DB93F94-1AEC-01CA-6572-8C0103EE69DA}"/>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12" name="Titelplatzhalter 1">
            <a:extLst>
              <a:ext uri="{FF2B5EF4-FFF2-40B4-BE49-F238E27FC236}">
                <a16:creationId xmlns:a16="http://schemas.microsoft.com/office/drawing/2014/main" id="{96707CD7-56B7-CBC6-F41D-F667839E1067}"/>
              </a:ext>
            </a:extLst>
          </p:cNvPr>
          <p:cNvSpPr>
            <a:spLocks noGrp="1"/>
          </p:cNvSpPr>
          <p:nvPr>
            <p:ph type="title" hasCustomPrompt="1"/>
          </p:nvPr>
        </p:nvSpPr>
        <p:spPr>
          <a:xfrm>
            <a:off x="838200" y="728663"/>
            <a:ext cx="10515600" cy="720725"/>
          </a:xfrm>
          <a:prstGeom prst="rect">
            <a:avLst/>
          </a:prstGeom>
        </p:spPr>
        <p:txBody>
          <a:bodyPr vert="horz" lIns="91440" tIns="45720" rIns="91440" bIns="45720" rtlCol="0" anchor="ctr">
            <a:normAutofit/>
          </a:bodyPr>
          <a:lstStyle/>
          <a:p>
            <a:r>
              <a:rPr lang="de-DE" dirty="0"/>
              <a:t>Mastertitelformat bearbeiten, </a:t>
            </a:r>
            <a:r>
              <a:rPr lang="de-DE" dirty="0" err="1"/>
              <a:t>Lorem</a:t>
            </a:r>
            <a:r>
              <a:rPr lang="de-DE" dirty="0"/>
              <a:t> </a:t>
            </a:r>
            <a:r>
              <a:rPr lang="de-DE" dirty="0" err="1"/>
              <a:t>ipsum</a:t>
            </a:r>
            <a:endParaRPr lang="de-DE" dirty="0"/>
          </a:p>
        </p:txBody>
      </p:sp>
      <p:sp>
        <p:nvSpPr>
          <p:cNvPr id="3" name="Bildplatzhalter 2">
            <a:extLst>
              <a:ext uri="{FF2B5EF4-FFF2-40B4-BE49-F238E27FC236}">
                <a16:creationId xmlns:a16="http://schemas.microsoft.com/office/drawing/2014/main" id="{B24AD65D-6973-A9F5-999D-1F68438823AF}"/>
              </a:ext>
            </a:extLst>
          </p:cNvPr>
          <p:cNvSpPr>
            <a:spLocks noGrp="1"/>
          </p:cNvSpPr>
          <p:nvPr>
            <p:ph type="pic" sz="quarter" idx="13" hasCustomPrompt="1"/>
          </p:nvPr>
        </p:nvSpPr>
        <p:spPr>
          <a:xfrm>
            <a:off x="839788" y="1608138"/>
            <a:ext cx="6457950" cy="4268787"/>
          </a:xfrm>
          <a:prstGeom prst="rect">
            <a:avLst/>
          </a:prstGeom>
          <a:solidFill>
            <a:schemeClr val="accent1">
              <a:lumMod val="40000"/>
              <a:lumOff val="60000"/>
            </a:schemeClr>
          </a:solidFill>
        </p:spPr>
        <p:txBody>
          <a:bodyPr>
            <a:normAutofit/>
          </a:bodyPr>
          <a:lstStyle>
            <a:lvl1pPr>
              <a:defRPr lang="de-DE" sz="2000" dirty="0"/>
            </a:lvl1pPr>
          </a:lstStyle>
          <a:p>
            <a:r>
              <a:rPr lang="de-DE" dirty="0"/>
              <a:t>Text oder Grafik: Füge per Klick auf das Icon in der Mitte ein Bild ein, </a:t>
            </a:r>
          </a:p>
        </p:txBody>
      </p:sp>
      <p:sp>
        <p:nvSpPr>
          <p:cNvPr id="8" name="Textplatzhalter 7">
            <a:extLst>
              <a:ext uri="{FF2B5EF4-FFF2-40B4-BE49-F238E27FC236}">
                <a16:creationId xmlns:a16="http://schemas.microsoft.com/office/drawing/2014/main" id="{F17DF8F6-5980-C6E2-DF4E-79FC71954511}"/>
              </a:ext>
            </a:extLst>
          </p:cNvPr>
          <p:cNvSpPr>
            <a:spLocks noGrp="1"/>
          </p:cNvSpPr>
          <p:nvPr>
            <p:ph type="body" sz="quarter" idx="14" hasCustomPrompt="1"/>
          </p:nvPr>
        </p:nvSpPr>
        <p:spPr>
          <a:xfrm>
            <a:off x="7637463" y="1608138"/>
            <a:ext cx="3714750" cy="4268787"/>
          </a:xfrm>
          <a:prstGeom prst="rect">
            <a:avLst/>
          </a:prstGeom>
        </p:spPr>
        <p:txBody>
          <a:bodyPr/>
          <a:lstStyle>
            <a:lvl5pPr marL="1828800" indent="0">
              <a:buNone/>
              <a:defRPr/>
            </a:lvl5pPr>
          </a:lstStyle>
          <a:p>
            <a:pPr lvl="0"/>
            <a:r>
              <a:rPr lang="de-DE" dirty="0"/>
              <a:t>Mastertextformat bearbeiten, </a:t>
            </a:r>
            <a:r>
              <a:rPr lang="de-DE" dirty="0" err="1"/>
              <a:t>Lorem</a:t>
            </a:r>
            <a:r>
              <a:rPr lang="de-DE" dirty="0"/>
              <a:t> </a:t>
            </a:r>
            <a:r>
              <a:rPr lang="de-DE" dirty="0" err="1"/>
              <a:t>ipsum</a:t>
            </a:r>
            <a:endParaRPr lang="de-DE" dirty="0"/>
          </a:p>
          <a:p>
            <a:pPr lvl="1"/>
            <a:r>
              <a:rPr lang="de-DE" dirty="0"/>
              <a:t>Zweite Ebene, </a:t>
            </a:r>
            <a:r>
              <a:rPr lang="de-DE" dirty="0" err="1"/>
              <a:t>Lorem</a:t>
            </a:r>
            <a:r>
              <a:rPr lang="de-DE" dirty="0"/>
              <a:t> </a:t>
            </a:r>
            <a:r>
              <a:rPr lang="de-DE" dirty="0" err="1"/>
              <a:t>ipsum</a:t>
            </a:r>
            <a:endParaRPr lang="de-DE" dirty="0"/>
          </a:p>
          <a:p>
            <a:pPr lvl="4"/>
            <a:endParaRPr lang="de-DE" dirty="0"/>
          </a:p>
        </p:txBody>
      </p:sp>
    </p:spTree>
    <p:extLst>
      <p:ext uri="{BB962C8B-B14F-4D97-AF65-F5344CB8AC3E}">
        <p14:creationId xmlns:p14="http://schemas.microsoft.com/office/powerpoint/2010/main" val="933642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C810F-0D32-B6BC-B702-8948F6007157}"/>
              </a:ext>
            </a:extLst>
          </p:cNvPr>
          <p:cNvSpPr>
            <a:spLocks noGrp="1"/>
          </p:cNvSpPr>
          <p:nvPr>
            <p:ph type="title" hasCustomPrompt="1"/>
          </p:nvPr>
        </p:nvSpPr>
        <p:spPr/>
        <p:txBody>
          <a:bodyPr>
            <a:normAutofit/>
          </a:bodyPr>
          <a:lstStyle>
            <a:lvl1pPr>
              <a:defRPr sz="2800"/>
            </a:lvl1pPr>
          </a:lstStyle>
          <a:p>
            <a:r>
              <a:rPr lang="de-DE" dirty="0"/>
              <a:t>MASTERTITELFORMAT BEARBEITEN, </a:t>
            </a:r>
            <a:r>
              <a:rPr lang="de-DE" dirty="0" err="1"/>
              <a:t>Lorem</a:t>
            </a:r>
            <a:r>
              <a:rPr lang="de-DE" dirty="0"/>
              <a:t> </a:t>
            </a:r>
            <a:r>
              <a:rPr lang="de-DE" dirty="0" err="1"/>
              <a:t>ipsum</a:t>
            </a:r>
            <a:endParaRPr lang="de-DE" dirty="0"/>
          </a:p>
        </p:txBody>
      </p:sp>
      <p:sp>
        <p:nvSpPr>
          <p:cNvPr id="3" name="Inhaltsplatzhalter 2">
            <a:extLst>
              <a:ext uri="{FF2B5EF4-FFF2-40B4-BE49-F238E27FC236}">
                <a16:creationId xmlns:a16="http://schemas.microsoft.com/office/drawing/2014/main" id="{49D2251B-A5D9-8E32-E738-551F39693881}"/>
              </a:ext>
            </a:extLst>
          </p:cNvPr>
          <p:cNvSpPr>
            <a:spLocks noGrp="1"/>
          </p:cNvSpPr>
          <p:nvPr>
            <p:ph sz="half" idx="1" hasCustomPrompt="1"/>
          </p:nvPr>
        </p:nvSpPr>
        <p:spPr>
          <a:xfrm>
            <a:off x="838200" y="1608139"/>
            <a:ext cx="5043055" cy="4268786"/>
          </a:xfrm>
          <a:prstGeom prst="rect">
            <a:avLst/>
          </a:prstGeom>
        </p:spPr>
        <p:txBody>
          <a:bodyPr/>
          <a:lstStyle>
            <a:lvl1pPr>
              <a:defRPr sz="2000"/>
            </a:lvl1pPr>
            <a:lvl2pPr>
              <a:defRPr sz="1600"/>
            </a:lvl2pPr>
            <a:lvl3pPr>
              <a:defRPr sz="1600"/>
            </a:lvl3pPr>
            <a:lvl4pPr>
              <a:defRPr sz="1600"/>
            </a:lvl4pPr>
            <a:lvl5pPr>
              <a:defRPr sz="1600"/>
            </a:lvl5pPr>
          </a:lstStyle>
          <a:p>
            <a:pPr lvl="0"/>
            <a:r>
              <a:rPr lang="de-DE" dirty="0"/>
              <a:t>Mastertextformat bearbeiten, </a:t>
            </a:r>
            <a:r>
              <a:rPr lang="de-DE" dirty="0" err="1"/>
              <a:t>Lorem</a:t>
            </a:r>
            <a:r>
              <a:rPr lang="de-DE" dirty="0"/>
              <a:t> </a:t>
            </a:r>
            <a:r>
              <a:rPr lang="de-DE" dirty="0" err="1"/>
              <a:t>ipsum</a:t>
            </a:r>
            <a:endParaRPr lang="de-DE" dirty="0"/>
          </a:p>
          <a:p>
            <a:pPr lvl="1"/>
            <a:r>
              <a:rPr lang="de-DE" dirty="0"/>
              <a:t>Zweite Ebene, </a:t>
            </a:r>
            <a:r>
              <a:rPr lang="de-DE" dirty="0" err="1"/>
              <a:t>Lorem</a:t>
            </a:r>
            <a:r>
              <a:rPr lang="de-DE" dirty="0"/>
              <a:t> </a:t>
            </a:r>
            <a:r>
              <a:rPr lang="de-DE" dirty="0" err="1"/>
              <a:t>ipsum</a:t>
            </a:r>
            <a:endParaRPr lang="de-DE" dirty="0"/>
          </a:p>
          <a:p>
            <a:pPr lvl="2"/>
            <a:r>
              <a:rPr lang="de-DE" dirty="0"/>
              <a:t>Dritte Ebene, </a:t>
            </a:r>
            <a:r>
              <a:rPr lang="de-DE" dirty="0" err="1"/>
              <a:t>Lorem</a:t>
            </a:r>
            <a:r>
              <a:rPr lang="de-DE" dirty="0"/>
              <a:t> </a:t>
            </a:r>
            <a:r>
              <a:rPr lang="de-DE" dirty="0" err="1"/>
              <a:t>ipsum</a:t>
            </a:r>
            <a:endParaRPr lang="de-DE" dirty="0"/>
          </a:p>
          <a:p>
            <a:pPr lvl="3"/>
            <a:r>
              <a:rPr lang="de-DE" dirty="0"/>
              <a:t>Vierte Ebene, </a:t>
            </a:r>
            <a:r>
              <a:rPr lang="de-DE" dirty="0" err="1"/>
              <a:t>Lorem</a:t>
            </a:r>
            <a:r>
              <a:rPr lang="de-DE" dirty="0"/>
              <a:t> Ipsum</a:t>
            </a:r>
          </a:p>
          <a:p>
            <a:pPr lvl="4"/>
            <a:r>
              <a:rPr lang="de-DE" dirty="0"/>
              <a:t>Fünfte Ebene, </a:t>
            </a:r>
            <a:r>
              <a:rPr lang="de-DE" dirty="0" err="1"/>
              <a:t>Lorem</a:t>
            </a:r>
            <a:r>
              <a:rPr lang="de-DE" dirty="0"/>
              <a:t> Ipsum</a:t>
            </a:r>
          </a:p>
        </p:txBody>
      </p:sp>
      <p:sp>
        <p:nvSpPr>
          <p:cNvPr id="5" name="Datumsplatzhalter 4">
            <a:extLst>
              <a:ext uri="{FF2B5EF4-FFF2-40B4-BE49-F238E27FC236}">
                <a16:creationId xmlns:a16="http://schemas.microsoft.com/office/drawing/2014/main" id="{EBD12249-2F8F-40D7-2E7E-868A0829D87C}"/>
              </a:ext>
            </a:extLst>
          </p:cNvPr>
          <p:cNvSpPr>
            <a:spLocks noGrp="1"/>
          </p:cNvSpPr>
          <p:nvPr>
            <p:ph type="dt" sz="half" idx="10"/>
          </p:nvPr>
        </p:nvSpPr>
        <p:spPr/>
        <p:txBody>
          <a:bodyPr/>
          <a:lstStyle/>
          <a:p>
            <a:fld id="{E30EC1C8-D51C-584B-8F33-8684C73A0969}" type="datetime1">
              <a:rPr lang="de-DE" smtClean="0"/>
              <a:t>27.04.2026</a:t>
            </a:fld>
            <a:endParaRPr lang="de-DE"/>
          </a:p>
        </p:txBody>
      </p:sp>
      <p:sp>
        <p:nvSpPr>
          <p:cNvPr id="6" name="Fußzeilenplatzhalter 5">
            <a:extLst>
              <a:ext uri="{FF2B5EF4-FFF2-40B4-BE49-F238E27FC236}">
                <a16:creationId xmlns:a16="http://schemas.microsoft.com/office/drawing/2014/main" id="{2DF10BFB-EE68-1BF8-3939-0682CEB754E0}"/>
              </a:ext>
            </a:extLst>
          </p:cNvPr>
          <p:cNvSpPr>
            <a:spLocks noGrp="1"/>
          </p:cNvSpPr>
          <p:nvPr>
            <p:ph type="ftr" sz="quarter" idx="11"/>
          </p:nvPr>
        </p:nvSpPr>
        <p:spPr/>
        <p:txBody>
          <a:bodyPr/>
          <a:lstStyle/>
          <a:p>
            <a:r>
              <a:rPr lang="de-DE"/>
              <a:t>Quelle: abc</a:t>
            </a:r>
          </a:p>
        </p:txBody>
      </p:sp>
      <p:sp>
        <p:nvSpPr>
          <p:cNvPr id="7" name="Foliennummernplatzhalter 6">
            <a:extLst>
              <a:ext uri="{FF2B5EF4-FFF2-40B4-BE49-F238E27FC236}">
                <a16:creationId xmlns:a16="http://schemas.microsoft.com/office/drawing/2014/main" id="{C49A9684-B4E1-02D2-8DCF-4FF087E56699}"/>
              </a:ext>
            </a:extLst>
          </p:cNvPr>
          <p:cNvSpPr>
            <a:spLocks noGrp="1"/>
          </p:cNvSpPr>
          <p:nvPr>
            <p:ph type="sldNum" sz="quarter" idx="12"/>
          </p:nvPr>
        </p:nvSpPr>
        <p:spPr/>
        <p:txBody>
          <a:bodyPr/>
          <a:lstStyle/>
          <a:p>
            <a:fld id="{C90A3CD0-3793-5047-9657-4F81540F3810}" type="slidenum">
              <a:rPr lang="de-DE" smtClean="0"/>
              <a:t>‹#›</a:t>
            </a:fld>
            <a:endParaRPr lang="de-DE"/>
          </a:p>
        </p:txBody>
      </p:sp>
      <p:sp>
        <p:nvSpPr>
          <p:cNvPr id="8" name="Inhaltsplatzhalter 2">
            <a:extLst>
              <a:ext uri="{FF2B5EF4-FFF2-40B4-BE49-F238E27FC236}">
                <a16:creationId xmlns:a16="http://schemas.microsoft.com/office/drawing/2014/main" id="{2EDA3FC1-0AAF-7296-5107-356DC4723CD9}"/>
              </a:ext>
            </a:extLst>
          </p:cNvPr>
          <p:cNvSpPr>
            <a:spLocks noGrp="1"/>
          </p:cNvSpPr>
          <p:nvPr>
            <p:ph sz="half" idx="13" hasCustomPrompt="1"/>
          </p:nvPr>
        </p:nvSpPr>
        <p:spPr>
          <a:xfrm>
            <a:off x="6314209" y="1608139"/>
            <a:ext cx="5043055" cy="4268786"/>
          </a:xfrm>
          <a:prstGeom prst="rect">
            <a:avLst/>
          </a:prstGeom>
        </p:spPr>
        <p:txBody>
          <a:bodyPr/>
          <a:lstStyle>
            <a:lvl1pPr>
              <a:defRPr sz="2000"/>
            </a:lvl1pPr>
            <a:lvl2pPr>
              <a:defRPr sz="1600"/>
            </a:lvl2pPr>
            <a:lvl3pPr>
              <a:defRPr sz="1600"/>
            </a:lvl3pPr>
            <a:lvl4pPr>
              <a:defRPr sz="1600"/>
            </a:lvl4pPr>
            <a:lvl5pPr>
              <a:defRPr sz="1600"/>
            </a:lvl5pPr>
          </a:lstStyle>
          <a:p>
            <a:pPr lvl="0"/>
            <a:r>
              <a:rPr lang="de-DE" dirty="0"/>
              <a:t>Mastertextformat bearbeiten, </a:t>
            </a:r>
            <a:r>
              <a:rPr lang="de-DE" dirty="0" err="1"/>
              <a:t>Lorem</a:t>
            </a:r>
            <a:r>
              <a:rPr lang="de-DE" dirty="0"/>
              <a:t> </a:t>
            </a:r>
            <a:r>
              <a:rPr lang="de-DE" dirty="0" err="1"/>
              <a:t>ipsum</a:t>
            </a:r>
            <a:endParaRPr lang="de-DE" dirty="0"/>
          </a:p>
          <a:p>
            <a:pPr lvl="1"/>
            <a:r>
              <a:rPr lang="de-DE" dirty="0"/>
              <a:t>Zweite Ebene, </a:t>
            </a:r>
            <a:r>
              <a:rPr lang="de-DE" dirty="0" err="1"/>
              <a:t>Lorem</a:t>
            </a:r>
            <a:r>
              <a:rPr lang="de-DE" dirty="0"/>
              <a:t> </a:t>
            </a:r>
            <a:r>
              <a:rPr lang="de-DE" dirty="0" err="1"/>
              <a:t>ipsum</a:t>
            </a:r>
            <a:endParaRPr lang="de-DE" dirty="0"/>
          </a:p>
          <a:p>
            <a:pPr lvl="2"/>
            <a:r>
              <a:rPr lang="de-DE" dirty="0"/>
              <a:t>Dritte Ebene, </a:t>
            </a:r>
            <a:r>
              <a:rPr lang="de-DE" dirty="0" err="1"/>
              <a:t>Lorem</a:t>
            </a:r>
            <a:r>
              <a:rPr lang="de-DE" dirty="0"/>
              <a:t> </a:t>
            </a:r>
            <a:r>
              <a:rPr lang="de-DE" dirty="0" err="1"/>
              <a:t>ipsum</a:t>
            </a:r>
            <a:endParaRPr lang="de-DE" dirty="0"/>
          </a:p>
          <a:p>
            <a:pPr lvl="3"/>
            <a:r>
              <a:rPr lang="de-DE" dirty="0"/>
              <a:t>Vierte Ebene, </a:t>
            </a:r>
            <a:r>
              <a:rPr lang="de-DE" dirty="0" err="1"/>
              <a:t>Lorem</a:t>
            </a:r>
            <a:r>
              <a:rPr lang="de-DE" dirty="0"/>
              <a:t> Ipsum</a:t>
            </a:r>
          </a:p>
          <a:p>
            <a:pPr lvl="4"/>
            <a:r>
              <a:rPr lang="de-DE" dirty="0"/>
              <a:t>Fünfte Ebene, </a:t>
            </a:r>
            <a:r>
              <a:rPr lang="de-DE" dirty="0" err="1"/>
              <a:t>Lorem</a:t>
            </a:r>
            <a:r>
              <a:rPr lang="de-DE" dirty="0"/>
              <a:t> Ipsum</a:t>
            </a:r>
          </a:p>
        </p:txBody>
      </p:sp>
    </p:spTree>
    <p:extLst>
      <p:ext uri="{BB962C8B-B14F-4D97-AF65-F5344CB8AC3E}">
        <p14:creationId xmlns:p14="http://schemas.microsoft.com/office/powerpoint/2010/main" val="251840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08BD5-D834-409F-FE68-75138E44625E}"/>
              </a:ext>
            </a:extLst>
          </p:cNvPr>
          <p:cNvSpPr>
            <a:spLocks noGrp="1"/>
          </p:cNvSpPr>
          <p:nvPr>
            <p:ph type="title" hasCustomPrompt="1"/>
          </p:nvPr>
        </p:nvSpPr>
        <p:spPr/>
        <p:txBody>
          <a:bodyPr/>
          <a:lstStyle/>
          <a:p>
            <a:r>
              <a:rPr lang="de-DE" dirty="0"/>
              <a:t>MASTERTITELFORMAT BEARBEITEN, </a:t>
            </a:r>
            <a:r>
              <a:rPr lang="de-DE" dirty="0" err="1"/>
              <a:t>Lorem</a:t>
            </a:r>
            <a:r>
              <a:rPr lang="de-DE" dirty="0"/>
              <a:t> </a:t>
            </a:r>
            <a:r>
              <a:rPr lang="de-DE" dirty="0" err="1"/>
              <a:t>ipsum</a:t>
            </a:r>
            <a:endParaRPr lang="de-DE" dirty="0"/>
          </a:p>
        </p:txBody>
      </p:sp>
      <p:sp>
        <p:nvSpPr>
          <p:cNvPr id="3" name="Inhaltsplatzhalter 2">
            <a:extLst>
              <a:ext uri="{FF2B5EF4-FFF2-40B4-BE49-F238E27FC236}">
                <a16:creationId xmlns:a16="http://schemas.microsoft.com/office/drawing/2014/main" id="{C4D59442-3D4E-7ADE-F9AA-4FBC3A0D3BD4}"/>
              </a:ext>
            </a:extLst>
          </p:cNvPr>
          <p:cNvSpPr>
            <a:spLocks noGrp="1"/>
          </p:cNvSpPr>
          <p:nvPr>
            <p:ph idx="1" hasCustomPrompt="1"/>
          </p:nvPr>
        </p:nvSpPr>
        <p:spPr>
          <a:xfrm>
            <a:off x="838200" y="1608138"/>
            <a:ext cx="10514013" cy="4268787"/>
          </a:xfrm>
          <a:prstGeom prst="rect">
            <a:avLst/>
          </a:prstGeom>
        </p:spPr>
        <p:txBody>
          <a:bodyPr/>
          <a:lstStyle/>
          <a:p>
            <a:pPr lvl="0"/>
            <a:r>
              <a:rPr lang="de-DE" dirty="0"/>
              <a:t>Mastertextformat bearbeiten, </a:t>
            </a:r>
            <a:r>
              <a:rPr lang="de-DE" dirty="0" err="1"/>
              <a:t>Lorem</a:t>
            </a:r>
            <a:r>
              <a:rPr lang="de-DE" dirty="0"/>
              <a:t> </a:t>
            </a:r>
            <a:r>
              <a:rPr lang="de-DE" dirty="0" err="1"/>
              <a:t>ipsum</a:t>
            </a:r>
            <a:endParaRPr lang="de-DE" dirty="0"/>
          </a:p>
          <a:p>
            <a:pPr lvl="1"/>
            <a:r>
              <a:rPr lang="de-DE" dirty="0"/>
              <a:t>Zweite Ebene, </a:t>
            </a:r>
            <a:r>
              <a:rPr lang="de-DE" dirty="0" err="1"/>
              <a:t>Lorem</a:t>
            </a:r>
            <a:r>
              <a:rPr lang="de-DE" dirty="0"/>
              <a:t> </a:t>
            </a:r>
            <a:r>
              <a:rPr lang="de-DE" dirty="0" err="1"/>
              <a:t>ipsum</a:t>
            </a:r>
            <a:endParaRPr lang="de-DE" dirty="0"/>
          </a:p>
          <a:p>
            <a:pPr lvl="2"/>
            <a:r>
              <a:rPr lang="de-DE" dirty="0"/>
              <a:t>Dritte Ebene, </a:t>
            </a:r>
            <a:r>
              <a:rPr lang="de-DE" dirty="0" err="1"/>
              <a:t>Lorem</a:t>
            </a:r>
            <a:r>
              <a:rPr lang="de-DE" dirty="0"/>
              <a:t> </a:t>
            </a:r>
            <a:r>
              <a:rPr lang="de-DE" dirty="0" err="1"/>
              <a:t>ipsum</a:t>
            </a:r>
            <a:endParaRPr lang="de-DE" dirty="0"/>
          </a:p>
          <a:p>
            <a:pPr lvl="3"/>
            <a:r>
              <a:rPr lang="de-DE" dirty="0"/>
              <a:t>Vierte Ebene, </a:t>
            </a:r>
            <a:r>
              <a:rPr lang="de-DE" dirty="0" err="1"/>
              <a:t>Lorem</a:t>
            </a:r>
            <a:r>
              <a:rPr lang="de-DE" dirty="0"/>
              <a:t> Ipsum</a:t>
            </a:r>
          </a:p>
          <a:p>
            <a:pPr lvl="4"/>
            <a:r>
              <a:rPr lang="de-DE" dirty="0"/>
              <a:t>Fünfte Ebene, </a:t>
            </a:r>
            <a:r>
              <a:rPr lang="de-DE" dirty="0" err="1"/>
              <a:t>Lorem</a:t>
            </a:r>
            <a:r>
              <a:rPr lang="de-DE" dirty="0"/>
              <a:t> Ipsum</a:t>
            </a:r>
          </a:p>
          <a:p>
            <a:pPr lvl="4"/>
            <a:endParaRPr lang="de-DE" dirty="0"/>
          </a:p>
        </p:txBody>
      </p:sp>
      <p:sp>
        <p:nvSpPr>
          <p:cNvPr id="4" name="Datumsplatzhalter 3">
            <a:extLst>
              <a:ext uri="{FF2B5EF4-FFF2-40B4-BE49-F238E27FC236}">
                <a16:creationId xmlns:a16="http://schemas.microsoft.com/office/drawing/2014/main" id="{9F4D72CB-3FE1-F4A2-1C9D-4011C91356D5}"/>
              </a:ext>
            </a:extLst>
          </p:cNvPr>
          <p:cNvSpPr>
            <a:spLocks noGrp="1"/>
          </p:cNvSpPr>
          <p:nvPr>
            <p:ph type="dt" sz="half" idx="10"/>
          </p:nvPr>
        </p:nvSpPr>
        <p:spPr/>
        <p:txBody>
          <a:bodyPr/>
          <a:lstStyle/>
          <a:p>
            <a:fld id="{51A53EE6-9956-3E43-9886-445810FB357E}" type="datetime1">
              <a:rPr lang="de-DE" smtClean="0"/>
              <a:t>27.04.2026</a:t>
            </a:fld>
            <a:endParaRPr lang="de-DE"/>
          </a:p>
        </p:txBody>
      </p:sp>
      <p:sp>
        <p:nvSpPr>
          <p:cNvPr id="5" name="Fußzeilenplatzhalter 4">
            <a:extLst>
              <a:ext uri="{FF2B5EF4-FFF2-40B4-BE49-F238E27FC236}">
                <a16:creationId xmlns:a16="http://schemas.microsoft.com/office/drawing/2014/main" id="{9557FF97-CFEB-100E-6E80-BBC2182E7E44}"/>
              </a:ext>
            </a:extLst>
          </p:cNvPr>
          <p:cNvSpPr>
            <a:spLocks noGrp="1"/>
          </p:cNvSpPr>
          <p:nvPr>
            <p:ph type="ftr" sz="quarter" idx="11"/>
          </p:nvPr>
        </p:nvSpPr>
        <p:spPr/>
        <p:txBody>
          <a:bodyPr/>
          <a:lstStyle/>
          <a:p>
            <a:r>
              <a:rPr lang="de-DE"/>
              <a:t>Quelle: abc</a:t>
            </a:r>
          </a:p>
        </p:txBody>
      </p:sp>
      <p:sp>
        <p:nvSpPr>
          <p:cNvPr id="6" name="Foliennummernplatzhalter 5">
            <a:extLst>
              <a:ext uri="{FF2B5EF4-FFF2-40B4-BE49-F238E27FC236}">
                <a16:creationId xmlns:a16="http://schemas.microsoft.com/office/drawing/2014/main" id="{61C3922F-4C97-5A5D-FE9F-2D62DDA48E51}"/>
              </a:ext>
            </a:extLst>
          </p:cNvPr>
          <p:cNvSpPr>
            <a:spLocks noGrp="1"/>
          </p:cNvSpPr>
          <p:nvPr>
            <p:ph type="sldNum" sz="quarter" idx="12"/>
          </p:nvPr>
        </p:nvSpPr>
        <p:spPr/>
        <p:txBody>
          <a:bodyPr/>
          <a:lstStyle/>
          <a:p>
            <a:fld id="{C90A3CD0-3793-5047-9657-4F81540F3810}" type="slidenum">
              <a:rPr lang="de-DE" smtClean="0"/>
              <a:t>‹#›</a:t>
            </a:fld>
            <a:endParaRPr lang="de-DE"/>
          </a:p>
        </p:txBody>
      </p:sp>
    </p:spTree>
    <p:extLst>
      <p:ext uri="{BB962C8B-B14F-4D97-AF65-F5344CB8AC3E}">
        <p14:creationId xmlns:p14="http://schemas.microsoft.com/office/powerpoint/2010/main" val="417722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EBDBA80-482E-B466-413D-5DF4AF432D6A}"/>
              </a:ext>
            </a:extLst>
          </p:cNvPr>
          <p:cNvSpPr>
            <a:spLocks noGrp="1"/>
          </p:cNvSpPr>
          <p:nvPr>
            <p:ph type="title"/>
          </p:nvPr>
        </p:nvSpPr>
        <p:spPr>
          <a:xfrm>
            <a:off x="838200" y="945796"/>
            <a:ext cx="10515600" cy="503592"/>
          </a:xfrm>
          <a:prstGeom prst="rect">
            <a:avLst/>
          </a:prstGeom>
        </p:spPr>
        <p:txBody>
          <a:bodyPr vert="horz" lIns="91440" tIns="45720" rIns="91440" bIns="45720" rtlCol="0" anchor="ctr">
            <a:normAutofit/>
          </a:bodyPr>
          <a:lstStyle/>
          <a:p>
            <a:r>
              <a:rPr lang="de-DE" dirty="0"/>
              <a:t>MASTERTITELFORMAT BEARBEITEN</a:t>
            </a:r>
          </a:p>
        </p:txBody>
      </p:sp>
      <p:sp>
        <p:nvSpPr>
          <p:cNvPr id="4" name="Datumsplatzhalter 3">
            <a:extLst>
              <a:ext uri="{FF2B5EF4-FFF2-40B4-BE49-F238E27FC236}">
                <a16:creationId xmlns:a16="http://schemas.microsoft.com/office/drawing/2014/main" id="{BD1CA6C1-6D5F-DD7E-947B-F3B52F5DD394}"/>
              </a:ext>
            </a:extLst>
          </p:cNvPr>
          <p:cNvSpPr>
            <a:spLocks noGrp="1"/>
          </p:cNvSpPr>
          <p:nvPr>
            <p:ph type="dt" sz="half" idx="2"/>
          </p:nvPr>
        </p:nvSpPr>
        <p:spPr>
          <a:xfrm>
            <a:off x="847901" y="6370205"/>
            <a:ext cx="877187" cy="365125"/>
          </a:xfrm>
          <a:prstGeom prst="rect">
            <a:avLst/>
          </a:prstGeom>
        </p:spPr>
        <p:txBody>
          <a:bodyPr vert="horz" lIns="91440" tIns="45720" rIns="91440" bIns="45720" rtlCol="0" anchor="ctr"/>
          <a:lstStyle>
            <a:lvl1pPr algn="l">
              <a:defRPr sz="1000" b="0" i="1" baseline="0">
                <a:solidFill>
                  <a:srgbClr val="0070C0"/>
                </a:solidFill>
              </a:defRPr>
            </a:lvl1pPr>
          </a:lstStyle>
          <a:p>
            <a:fld id="{90A4B19F-AAA8-0D46-9EE1-1E8710A786BE}" type="datetime1">
              <a:rPr lang="de-DE" smtClean="0"/>
              <a:pPr/>
              <a:t>27.04.2026</a:t>
            </a:fld>
            <a:endParaRPr lang="de-DE" dirty="0"/>
          </a:p>
        </p:txBody>
      </p:sp>
      <p:sp>
        <p:nvSpPr>
          <p:cNvPr id="5" name="Fußzeilenplatzhalter 4">
            <a:extLst>
              <a:ext uri="{FF2B5EF4-FFF2-40B4-BE49-F238E27FC236}">
                <a16:creationId xmlns:a16="http://schemas.microsoft.com/office/drawing/2014/main" id="{17ED7745-D8BF-8FD4-B996-3A778486ECE0}"/>
              </a:ext>
            </a:extLst>
          </p:cNvPr>
          <p:cNvSpPr>
            <a:spLocks noGrp="1"/>
          </p:cNvSpPr>
          <p:nvPr>
            <p:ph type="ftr" sz="quarter" idx="3"/>
          </p:nvPr>
        </p:nvSpPr>
        <p:spPr>
          <a:xfrm>
            <a:off x="2709582" y="6370205"/>
            <a:ext cx="5236232" cy="365125"/>
          </a:xfrm>
          <a:prstGeom prst="rect">
            <a:avLst/>
          </a:prstGeom>
        </p:spPr>
        <p:txBody>
          <a:bodyPr vert="horz" lIns="91440" tIns="45720" rIns="91440" bIns="45720" rtlCol="0" anchor="ctr"/>
          <a:lstStyle>
            <a:lvl1pPr algn="l">
              <a:defRPr sz="1000" baseline="0">
                <a:solidFill>
                  <a:srgbClr val="0070C0"/>
                </a:solidFill>
              </a:defRPr>
            </a:lvl1pPr>
          </a:lstStyle>
          <a:p>
            <a:r>
              <a:rPr lang="de-DE" dirty="0"/>
              <a:t>Quelle: </a:t>
            </a:r>
            <a:r>
              <a:rPr lang="de-DE" dirty="0" err="1"/>
              <a:t>abc</a:t>
            </a:r>
            <a:r>
              <a:rPr lang="de-DE" dirty="0"/>
              <a:t>, Heidelberg, XY</a:t>
            </a:r>
          </a:p>
        </p:txBody>
      </p:sp>
      <p:sp>
        <p:nvSpPr>
          <p:cNvPr id="6" name="Foliennummernplatzhalter 5">
            <a:extLst>
              <a:ext uri="{FF2B5EF4-FFF2-40B4-BE49-F238E27FC236}">
                <a16:creationId xmlns:a16="http://schemas.microsoft.com/office/drawing/2014/main" id="{AD034CBC-0C1D-B365-80F9-EF917B1B21DC}"/>
              </a:ext>
            </a:extLst>
          </p:cNvPr>
          <p:cNvSpPr>
            <a:spLocks noGrp="1"/>
          </p:cNvSpPr>
          <p:nvPr>
            <p:ph type="sldNum" sz="quarter" idx="4"/>
          </p:nvPr>
        </p:nvSpPr>
        <p:spPr>
          <a:xfrm>
            <a:off x="1895444" y="6370205"/>
            <a:ext cx="500486" cy="376237"/>
          </a:xfrm>
          <a:prstGeom prst="rect">
            <a:avLst/>
          </a:prstGeom>
        </p:spPr>
        <p:txBody>
          <a:bodyPr vert="horz" lIns="91440" tIns="45720" rIns="91440" bIns="45720" rtlCol="0" anchor="ctr"/>
          <a:lstStyle>
            <a:lvl1pPr algn="ctr">
              <a:defRPr sz="1000" b="0" i="1" baseline="0">
                <a:solidFill>
                  <a:srgbClr val="0070C0"/>
                </a:solidFill>
              </a:defRPr>
            </a:lvl1pPr>
          </a:lstStyle>
          <a:p>
            <a:fld id="{C90A3CD0-3793-5047-9657-4F81540F3810}" type="slidenum">
              <a:rPr lang="de-DE" smtClean="0"/>
              <a:pPr/>
              <a:t>‹#›</a:t>
            </a:fld>
            <a:endParaRPr lang="de-DE" dirty="0"/>
          </a:p>
        </p:txBody>
      </p:sp>
      <p:pic>
        <p:nvPicPr>
          <p:cNvPr id="10" name="Grafik 9">
            <a:extLst>
              <a:ext uri="{FF2B5EF4-FFF2-40B4-BE49-F238E27FC236}">
                <a16:creationId xmlns:a16="http://schemas.microsoft.com/office/drawing/2014/main" id="{E7EAE24B-5207-7013-34F5-59E772DF03D2}"/>
              </a:ext>
            </a:extLst>
          </p:cNvPr>
          <p:cNvPicPr>
            <a:picLocks noChangeAspect="1"/>
          </p:cNvPicPr>
          <p:nvPr userDrawn="1"/>
        </p:nvPicPr>
        <p:blipFill>
          <a:blip r:embed="rId16"/>
          <a:stretch>
            <a:fillRect/>
          </a:stretch>
        </p:blipFill>
        <p:spPr>
          <a:xfrm>
            <a:off x="9966113" y="415226"/>
            <a:ext cx="1386100" cy="404484"/>
          </a:xfrm>
          <a:prstGeom prst="rect">
            <a:avLst/>
          </a:prstGeom>
        </p:spPr>
      </p:pic>
      <p:sp>
        <p:nvSpPr>
          <p:cNvPr id="20" name="Textplatzhalter 2">
            <a:extLst>
              <a:ext uri="{FF2B5EF4-FFF2-40B4-BE49-F238E27FC236}">
                <a16:creationId xmlns:a16="http://schemas.microsoft.com/office/drawing/2014/main" id="{8E57774E-315B-7598-237C-FC5061EF1F0A}"/>
              </a:ext>
            </a:extLst>
          </p:cNvPr>
          <p:cNvSpPr>
            <a:spLocks noGrp="1"/>
          </p:cNvSpPr>
          <p:nvPr>
            <p:ph type="body" idx="1"/>
          </p:nvPr>
        </p:nvSpPr>
        <p:spPr>
          <a:xfrm>
            <a:off x="838200" y="1608139"/>
            <a:ext cx="10514013" cy="4238026"/>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descr="Ein Bild, das Screenshot, Electric Blue (Farbe), Schrift, Majorelle Blue enthält.&#10;&#10;Automatisch generierte Beschreibung">
            <a:extLst>
              <a:ext uri="{FF2B5EF4-FFF2-40B4-BE49-F238E27FC236}">
                <a16:creationId xmlns:a16="http://schemas.microsoft.com/office/drawing/2014/main" id="{C44FE944-CEC7-E5E4-461C-C31245FCCCC6}"/>
              </a:ext>
            </a:extLst>
          </p:cNvPr>
          <p:cNvPicPr>
            <a:picLocks noChangeAspect="1"/>
          </p:cNvPicPr>
          <p:nvPr userDrawn="1"/>
        </p:nvPicPr>
        <p:blipFill>
          <a:blip r:embed="rId17"/>
          <a:stretch>
            <a:fillRect/>
          </a:stretch>
        </p:blipFill>
        <p:spPr>
          <a:xfrm>
            <a:off x="10005588" y="5972251"/>
            <a:ext cx="1409577" cy="313239"/>
          </a:xfrm>
          <a:prstGeom prst="rect">
            <a:avLst/>
          </a:prstGeom>
        </p:spPr>
      </p:pic>
      <p:cxnSp>
        <p:nvCxnSpPr>
          <p:cNvPr id="3" name="Gerade Verbindung 2">
            <a:extLst>
              <a:ext uri="{FF2B5EF4-FFF2-40B4-BE49-F238E27FC236}">
                <a16:creationId xmlns:a16="http://schemas.microsoft.com/office/drawing/2014/main" id="{87934BFB-5BC0-5C99-7E17-AB70FBB0FB0D}"/>
              </a:ext>
            </a:extLst>
          </p:cNvPr>
          <p:cNvCxnSpPr>
            <a:cxnSpLocks/>
          </p:cNvCxnSpPr>
          <p:nvPr userDrawn="1"/>
        </p:nvCxnSpPr>
        <p:spPr>
          <a:xfrm>
            <a:off x="839788" y="728663"/>
            <a:ext cx="105124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F528DF22-10CC-2EDD-DC82-E548A245664C}"/>
              </a:ext>
            </a:extLst>
          </p:cNvPr>
          <p:cNvCxnSpPr>
            <a:cxnSpLocks/>
          </p:cNvCxnSpPr>
          <p:nvPr userDrawn="1"/>
        </p:nvCxnSpPr>
        <p:spPr>
          <a:xfrm>
            <a:off x="947738" y="825646"/>
            <a:ext cx="1040447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7F20D1D3-F717-C988-1655-62BCD54BDFC3}"/>
              </a:ext>
            </a:extLst>
          </p:cNvPr>
          <p:cNvCxnSpPr/>
          <p:nvPr userDrawn="1"/>
        </p:nvCxnSpPr>
        <p:spPr>
          <a:xfrm>
            <a:off x="1725100" y="644400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B7BBA8-5928-BC4B-9BA6-CCEA32637511}"/>
              </a:ext>
            </a:extLst>
          </p:cNvPr>
          <p:cNvSpPr txBox="1"/>
          <p:nvPr userDrawn="1">
            <p:extLst>
              <p:ext uri="{1162E1C5-73C7-4A58-AE30-91384D911F3F}">
                <p184:classification xmlns:p184="http://schemas.microsoft.com/office/powerpoint/2018/4/main" val="hdr"/>
              </p:ext>
            </p:extLst>
          </p:nvPr>
        </p:nvSpPr>
        <p:spPr>
          <a:xfrm>
            <a:off x="9561513" y="63500"/>
            <a:ext cx="2595562" cy="167640"/>
          </a:xfrm>
          <a:prstGeom prst="rect">
            <a:avLst/>
          </a:prstGeom>
        </p:spPr>
        <p:txBody>
          <a:bodyPr horzOverflow="overflow" lIns="0" tIns="0" rIns="0" bIns="0">
            <a:spAutoFit/>
          </a:bodyPr>
          <a:lstStyle/>
          <a:p>
            <a:pPr algn="l"/>
            <a:r>
              <a:rPr lang="fi-FI" sz="1100">
                <a:solidFill>
                  <a:srgbClr val="000000">
                    <a:alpha val="50000"/>
                  </a:srgbClr>
                </a:solidFill>
                <a:latin typeface="Aptos" panose="020B0004020202020204" pitchFamily="34" charset="0"/>
              </a:rPr>
              <a:t>TUNI Luottamuksellinen - Confidential (3Y)</a:t>
            </a:r>
          </a:p>
        </p:txBody>
      </p:sp>
    </p:spTree>
    <p:extLst>
      <p:ext uri="{BB962C8B-B14F-4D97-AF65-F5344CB8AC3E}">
        <p14:creationId xmlns:p14="http://schemas.microsoft.com/office/powerpoint/2010/main" val="2530064221"/>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61" r:id="rId3"/>
    <p:sldLayoutId id="2147483649" r:id="rId4"/>
    <p:sldLayoutId id="2147483666" r:id="rId5"/>
    <p:sldLayoutId id="2147483652" r:id="rId6"/>
    <p:sldLayoutId id="2147483660" r:id="rId7"/>
    <p:sldLayoutId id="2147483662" r:id="rId8"/>
    <p:sldLayoutId id="2147483650" r:id="rId9"/>
    <p:sldLayoutId id="2147483665" r:id="rId10"/>
    <p:sldLayoutId id="2147483663" r:id="rId11"/>
    <p:sldLayoutId id="2147483654" r:id="rId12"/>
    <p:sldLayoutId id="2147483655" r:id="rId13"/>
    <p:sldLayoutId id="2147483656" r:id="rId14"/>
  </p:sldLayoutIdLst>
  <p:hf hdr="0"/>
  <p:txStyles>
    <p:titleStyle>
      <a:lvl1pPr marL="0" indent="0" algn="l" defTabSz="914400" rtl="0" eaLnBrk="1" latinLnBrk="0" hangingPunct="1">
        <a:lnSpc>
          <a:spcPct val="90000"/>
        </a:lnSpc>
        <a:spcBef>
          <a:spcPct val="0"/>
        </a:spcBef>
        <a:buNone/>
        <a:tabLst/>
        <a:defRPr sz="2800" b="1" kern="1200">
          <a:solidFill>
            <a:schemeClr val="accent2">
              <a:lumMod val="75000"/>
            </a:schemeClr>
          </a:solidFill>
          <a:latin typeface="+mj-lt"/>
          <a:ea typeface="+mj-ea"/>
          <a:cs typeface="Arial Nova" panose="020F0502020204030204" pitchFamily="34" charset="0"/>
        </a:defRPr>
      </a:lvl1pPr>
    </p:titleStyle>
    <p:bodyStyle>
      <a:lvl1pPr marL="228600" indent="-228600" algn="l" defTabSz="914400" rtl="0" eaLnBrk="1" latinLnBrk="0" hangingPunct="1">
        <a:lnSpc>
          <a:spcPct val="114000"/>
        </a:lnSpc>
        <a:spcBef>
          <a:spcPts val="1000"/>
        </a:spcBef>
        <a:buClr>
          <a:schemeClr val="accent6"/>
        </a:buClr>
        <a:buFont typeface="Wingdings"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Clr>
          <a:schemeClr val="accent6"/>
        </a:buClr>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6"/>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6"/>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6"/>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7" userDrawn="1">
          <p15:clr>
            <a:srgbClr val="F26B43"/>
          </p15:clr>
        </p15:guide>
        <p15:guide id="2" orient="horz" pos="2160">
          <p15:clr>
            <a:srgbClr val="F26B43"/>
          </p15:clr>
        </p15:guide>
        <p15:guide id="3" orient="horz" pos="459">
          <p15:clr>
            <a:srgbClr val="F26B43"/>
          </p15:clr>
        </p15:guide>
        <p15:guide id="4" orient="horz" pos="3906">
          <p15:clr>
            <a:srgbClr val="F26B43"/>
          </p15:clr>
        </p15:guide>
        <p15:guide id="5" orient="horz" pos="3997">
          <p15:clr>
            <a:srgbClr val="F26B43"/>
          </p15:clr>
        </p15:guide>
        <p15:guide id="6" orient="horz" pos="913">
          <p15:clr>
            <a:srgbClr val="F26B43"/>
          </p15:clr>
        </p15:guide>
        <p15:guide id="7" orient="horz" pos="1013">
          <p15:clr>
            <a:srgbClr val="F26B43"/>
          </p15:clr>
        </p15:guide>
        <p15:guide id="8" pos="7151">
          <p15:clr>
            <a:srgbClr val="F26B43"/>
          </p15:clr>
        </p15:guide>
        <p15:guide id="9" pos="3840">
          <p15:clr>
            <a:srgbClr val="F26B43"/>
          </p15:clr>
        </p15:guide>
        <p15:guide id="10" orient="horz" pos="4156">
          <p15:clr>
            <a:srgbClr val="F26B43"/>
          </p15:clr>
        </p15:guide>
        <p15:guide id="11" orient="horz" pos="37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padlet.com/Alexandra_Seehaus/perceptions-of-youth-how-do-young-people-experience-their-tr-8ky1tjg9tzbf02uu"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29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15F72-02BA-CFA7-6EAC-79B249D17C6B}"/>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2F613A2E-E84A-B9C7-5F53-F4C0594E761B}"/>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E6270E49-13A8-158F-0475-BD49EE8856BC}"/>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52B57004-1710-3680-6A27-DEFFCE58A065}"/>
              </a:ext>
            </a:extLst>
          </p:cNvPr>
          <p:cNvSpPr>
            <a:spLocks noGrp="1"/>
          </p:cNvSpPr>
          <p:nvPr>
            <p:ph type="sldNum" sz="quarter" idx="12"/>
          </p:nvPr>
        </p:nvSpPr>
        <p:spPr/>
        <p:txBody>
          <a:bodyPr/>
          <a:lstStyle/>
          <a:p>
            <a:fld id="{C90A3CD0-3793-5047-9657-4F81540F3810}" type="slidenum">
              <a:rPr lang="de-DE" smtClean="0"/>
              <a:t>10</a:t>
            </a:fld>
            <a:endParaRPr lang="de-DE"/>
          </a:p>
        </p:txBody>
      </p:sp>
      <p:sp>
        <p:nvSpPr>
          <p:cNvPr id="6" name="Diagrammplatzhalter 5">
            <a:extLst>
              <a:ext uri="{FF2B5EF4-FFF2-40B4-BE49-F238E27FC236}">
                <a16:creationId xmlns:a16="http://schemas.microsoft.com/office/drawing/2014/main" id="{594C0AFE-E560-83E7-441A-695689F82BE0}"/>
              </a:ext>
            </a:extLst>
          </p:cNvPr>
          <p:cNvSpPr>
            <a:spLocks noGrp="1"/>
          </p:cNvSpPr>
          <p:nvPr>
            <p:ph type="chart" sz="quarter" idx="13"/>
          </p:nvPr>
        </p:nvSpPr>
        <p:spPr/>
        <p:txBody>
          <a:bodyPr>
            <a:normAutofit/>
          </a:bodyPr>
          <a:lstStyle/>
          <a:p>
            <a:pPr marL="0" indent="0">
              <a:buNone/>
            </a:pPr>
            <a:r>
              <a:rPr lang="de-DE" b="1" dirty="0"/>
              <a:t>Translating concepts like precarity </a:t>
            </a:r>
            <a:r>
              <a:rPr lang="de-DE" dirty="0"/>
              <a:t>for research in different countries</a:t>
            </a:r>
          </a:p>
          <a:p>
            <a:pPr lvl="1" fontAlgn="base"/>
            <a:r>
              <a:rPr lang="ca-ES" sz="2000" dirty="0"/>
              <a:t>Young </a:t>
            </a:r>
            <a:r>
              <a:rPr lang="ca-ES" sz="2000" dirty="0" err="1"/>
              <a:t>people</a:t>
            </a:r>
            <a:r>
              <a:rPr lang="ca-ES" sz="2000" dirty="0"/>
              <a:t> in Spain </a:t>
            </a:r>
            <a:r>
              <a:rPr lang="ca-ES" sz="2000" dirty="0" err="1"/>
              <a:t>understand</a:t>
            </a:r>
            <a:r>
              <a:rPr lang="ca-ES" sz="2000" dirty="0"/>
              <a:t> “</a:t>
            </a:r>
            <a:r>
              <a:rPr lang="ca-ES" sz="2000" dirty="0" err="1"/>
              <a:t>precariedad</a:t>
            </a:r>
            <a:r>
              <a:rPr lang="ca-ES" sz="2000" dirty="0"/>
              <a:t>” </a:t>
            </a:r>
            <a:r>
              <a:rPr lang="ca-ES" sz="2000" dirty="0" err="1"/>
              <a:t>clearly</a:t>
            </a:r>
            <a:r>
              <a:rPr lang="ca-ES" sz="2000" dirty="0"/>
              <a:t>.​</a:t>
            </a:r>
          </a:p>
          <a:p>
            <a:pPr lvl="1" fontAlgn="base"/>
            <a:r>
              <a:rPr lang="ca-ES" sz="2000" dirty="0"/>
              <a:t>In NL, DE, EE, FI, </a:t>
            </a:r>
            <a:r>
              <a:rPr lang="ca-ES" sz="2000" dirty="0" err="1"/>
              <a:t>terms</a:t>
            </a:r>
            <a:r>
              <a:rPr lang="ca-ES" sz="2000" dirty="0"/>
              <a:t> </a:t>
            </a:r>
            <a:r>
              <a:rPr lang="ca-ES" sz="2000" dirty="0" err="1"/>
              <a:t>like</a:t>
            </a:r>
            <a:r>
              <a:rPr lang="ca-ES" sz="2000" dirty="0"/>
              <a:t> “</a:t>
            </a:r>
            <a:r>
              <a:rPr lang="ca-ES" sz="2000" dirty="0" err="1"/>
              <a:t>insecurity</a:t>
            </a:r>
            <a:r>
              <a:rPr lang="ca-ES" sz="2000" dirty="0"/>
              <a:t>” or “</a:t>
            </a:r>
            <a:r>
              <a:rPr lang="ca-ES" sz="2000" dirty="0" err="1"/>
              <a:t>instability</a:t>
            </a:r>
            <a:r>
              <a:rPr lang="ca-ES" sz="2000" dirty="0"/>
              <a:t>” </a:t>
            </a:r>
            <a:r>
              <a:rPr lang="ca-ES" sz="2000" dirty="0" err="1"/>
              <a:t>are</a:t>
            </a:r>
            <a:r>
              <a:rPr lang="ca-ES" sz="2000" dirty="0"/>
              <a:t> </a:t>
            </a:r>
            <a:r>
              <a:rPr lang="ca-ES" sz="2000" dirty="0" err="1"/>
              <a:t>too</a:t>
            </a:r>
            <a:r>
              <a:rPr lang="ca-ES" sz="2000" dirty="0"/>
              <a:t> </a:t>
            </a:r>
            <a:r>
              <a:rPr lang="ca-ES" sz="2000" dirty="0" err="1"/>
              <a:t>broad</a:t>
            </a:r>
            <a:r>
              <a:rPr lang="ca-ES" sz="2000" dirty="0"/>
              <a:t>.</a:t>
            </a:r>
          </a:p>
          <a:p>
            <a:pPr marL="0" indent="0">
              <a:buNone/>
            </a:pPr>
            <a:endParaRPr lang="de-DE" dirty="0"/>
          </a:p>
          <a:p>
            <a:pPr marL="0" indent="0">
              <a:buNone/>
            </a:pPr>
            <a:r>
              <a:rPr lang="de-DE" b="1" dirty="0"/>
              <a:t>Survey questions on inequality dimensions </a:t>
            </a:r>
            <a:r>
              <a:rPr lang="de-DE" dirty="0"/>
              <a:t>(gender, class, ethnicity, body discrimination, illness/disability)</a:t>
            </a:r>
          </a:p>
          <a:p>
            <a:pPr marL="0" indent="0">
              <a:buNone/>
            </a:pPr>
            <a:endParaRPr lang="de-DE" dirty="0"/>
          </a:p>
          <a:p>
            <a:pPr marL="0" indent="0">
              <a:buNone/>
            </a:pPr>
            <a:r>
              <a:rPr lang="ca-ES" b="1" dirty="0"/>
              <a:t>Challenges in </a:t>
            </a:r>
            <a:r>
              <a:rPr lang="ca-ES" b="1" dirty="0" err="1"/>
              <a:t>reaching</a:t>
            </a:r>
            <a:r>
              <a:rPr lang="ca-ES" b="1" dirty="0"/>
              <a:t> vulnerable </a:t>
            </a:r>
            <a:r>
              <a:rPr lang="ca-ES" b="1" dirty="0" err="1"/>
              <a:t>groups</a:t>
            </a:r>
            <a:endParaRPr lang="de-DE" b="1" dirty="0"/>
          </a:p>
          <a:p>
            <a:pPr marL="0" indent="0">
              <a:buNone/>
            </a:pPr>
            <a:endParaRPr lang="en-US" dirty="0"/>
          </a:p>
          <a:p>
            <a:endParaRPr lang="de-DE" dirty="0"/>
          </a:p>
        </p:txBody>
      </p:sp>
      <p:sp>
        <p:nvSpPr>
          <p:cNvPr id="7" name="Titel 1">
            <a:extLst>
              <a:ext uri="{FF2B5EF4-FFF2-40B4-BE49-F238E27FC236}">
                <a16:creationId xmlns:a16="http://schemas.microsoft.com/office/drawing/2014/main" id="{006D196F-ED2E-83C8-DF08-CA467DDD08BB}"/>
              </a:ext>
            </a:extLst>
          </p:cNvPr>
          <p:cNvSpPr>
            <a:spLocks noGrp="1"/>
          </p:cNvSpPr>
          <p:nvPr>
            <p:ph type="title"/>
          </p:nvPr>
        </p:nvSpPr>
        <p:spPr>
          <a:xfrm>
            <a:off x="825015" y="728663"/>
            <a:ext cx="10515600" cy="720725"/>
          </a:xfrm>
        </p:spPr>
        <p:txBody>
          <a:bodyPr/>
          <a:lstStyle/>
          <a:p>
            <a:r>
              <a:rPr lang="ca-ES" dirty="0" err="1"/>
              <a:t>What</a:t>
            </a:r>
            <a:r>
              <a:rPr lang="ca-ES" dirty="0"/>
              <a:t> </a:t>
            </a:r>
            <a:r>
              <a:rPr lang="ca-ES" dirty="0" err="1"/>
              <a:t>surprised</a:t>
            </a:r>
            <a:r>
              <a:rPr lang="ca-ES" dirty="0"/>
              <a:t> us or </a:t>
            </a:r>
            <a:r>
              <a:rPr lang="ca-ES" dirty="0" err="1"/>
              <a:t>challenged</a:t>
            </a:r>
            <a:r>
              <a:rPr lang="ca-ES" dirty="0"/>
              <a:t> </a:t>
            </a:r>
            <a:r>
              <a:rPr lang="ca-ES" dirty="0" err="1"/>
              <a:t>our</a:t>
            </a:r>
            <a:r>
              <a:rPr lang="ca-ES" dirty="0"/>
              <a:t> </a:t>
            </a:r>
            <a:r>
              <a:rPr lang="ca-ES" dirty="0" err="1"/>
              <a:t>assumptions</a:t>
            </a:r>
            <a:r>
              <a:rPr lang="ca-ES" dirty="0"/>
              <a:t>?</a:t>
            </a:r>
            <a:endParaRPr lang="de-DE" dirty="0"/>
          </a:p>
        </p:txBody>
      </p:sp>
    </p:spTree>
    <p:extLst>
      <p:ext uri="{BB962C8B-B14F-4D97-AF65-F5344CB8AC3E}">
        <p14:creationId xmlns:p14="http://schemas.microsoft.com/office/powerpoint/2010/main" val="303118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6FB1D-E72D-2286-1873-07BB280C14EB}"/>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764468F3-056F-EDA2-BC8E-561CC2831062}"/>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5B52E045-20AD-74AB-550D-D50804D5BF1D}"/>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FFA9A8AB-DB23-900B-ED7E-89F7085DD69F}"/>
              </a:ext>
            </a:extLst>
          </p:cNvPr>
          <p:cNvSpPr>
            <a:spLocks noGrp="1"/>
          </p:cNvSpPr>
          <p:nvPr>
            <p:ph type="sldNum" sz="quarter" idx="12"/>
          </p:nvPr>
        </p:nvSpPr>
        <p:spPr/>
        <p:txBody>
          <a:bodyPr/>
          <a:lstStyle/>
          <a:p>
            <a:fld id="{C90A3CD0-3793-5047-9657-4F81540F3810}" type="slidenum">
              <a:rPr lang="de-DE" smtClean="0"/>
              <a:t>11</a:t>
            </a:fld>
            <a:endParaRPr lang="de-DE"/>
          </a:p>
        </p:txBody>
      </p:sp>
      <p:sp>
        <p:nvSpPr>
          <p:cNvPr id="6" name="Diagrammplatzhalter 5">
            <a:extLst>
              <a:ext uri="{FF2B5EF4-FFF2-40B4-BE49-F238E27FC236}">
                <a16:creationId xmlns:a16="http://schemas.microsoft.com/office/drawing/2014/main" id="{D5422C8D-7742-AA2A-FE08-5A8C171EDA71}"/>
              </a:ext>
            </a:extLst>
          </p:cNvPr>
          <p:cNvSpPr>
            <a:spLocks noGrp="1"/>
          </p:cNvSpPr>
          <p:nvPr>
            <p:ph type="chart" sz="quarter" idx="13"/>
          </p:nvPr>
        </p:nvSpPr>
        <p:spPr/>
        <p:txBody>
          <a:bodyPr>
            <a:normAutofit fontScale="92500" lnSpcReduction="10000"/>
          </a:bodyPr>
          <a:lstStyle/>
          <a:p>
            <a:r>
              <a:rPr lang="de-DE" b="1" dirty="0"/>
              <a:t>Rare and valuable data set </a:t>
            </a:r>
            <a:r>
              <a:rPr lang="de-DE" dirty="0"/>
              <a:t>that can give </a:t>
            </a:r>
            <a:r>
              <a:rPr lang="de-DE" b="1" dirty="0"/>
              <a:t>unique in-depth understanding of how young people perceive their transitions</a:t>
            </a:r>
            <a:r>
              <a:rPr lang="de-DE" dirty="0"/>
              <a:t>, what challenges them on their way to adulthood and what facilitates succesfull transitions (whatever these may look like).</a:t>
            </a:r>
          </a:p>
          <a:p>
            <a:r>
              <a:rPr lang="de-DE" dirty="0"/>
              <a:t>Understandign better </a:t>
            </a:r>
            <a:r>
              <a:rPr lang="de-DE" b="1" dirty="0"/>
              <a:t>whether young people are aware of institutional support</a:t>
            </a:r>
            <a:r>
              <a:rPr lang="de-DE" dirty="0"/>
              <a:t>, and who can access it and benefit from it</a:t>
            </a:r>
          </a:p>
          <a:p>
            <a:r>
              <a:rPr lang="de-DE" b="1" dirty="0"/>
              <a:t>Context sensitive and comparative knowledge </a:t>
            </a:r>
          </a:p>
          <a:p>
            <a:r>
              <a:rPr lang="de-DE" b="1" dirty="0"/>
              <a:t>Representation of vulnerable groups in research</a:t>
            </a:r>
          </a:p>
          <a:p>
            <a:r>
              <a:rPr lang="de-DE" dirty="0"/>
              <a:t>Translation issues - Advantages and limitations to international comparative research projects  → deeper reflections needed on conceptual translations in European research</a:t>
            </a:r>
          </a:p>
          <a:p>
            <a:pPr marL="0" indent="0">
              <a:buNone/>
            </a:pPr>
            <a:endParaRPr lang="de-DE" dirty="0"/>
          </a:p>
          <a:p>
            <a:pPr marL="0" indent="0">
              <a:buNone/>
            </a:pPr>
            <a:r>
              <a:rPr lang="de-DE" dirty="0"/>
              <a:t> </a:t>
            </a:r>
            <a:endParaRPr lang="en-US" dirty="0"/>
          </a:p>
          <a:p>
            <a:endParaRPr lang="de-DE" dirty="0"/>
          </a:p>
        </p:txBody>
      </p:sp>
      <p:sp>
        <p:nvSpPr>
          <p:cNvPr id="7" name="Titel 1">
            <a:extLst>
              <a:ext uri="{FF2B5EF4-FFF2-40B4-BE49-F238E27FC236}">
                <a16:creationId xmlns:a16="http://schemas.microsoft.com/office/drawing/2014/main" id="{B07FB54A-AB43-F685-F911-B863BF1A25BC}"/>
              </a:ext>
            </a:extLst>
          </p:cNvPr>
          <p:cNvSpPr>
            <a:spLocks noGrp="1"/>
          </p:cNvSpPr>
          <p:nvPr>
            <p:ph type="title"/>
          </p:nvPr>
        </p:nvSpPr>
        <p:spPr>
          <a:xfrm>
            <a:off x="825015" y="728663"/>
            <a:ext cx="10515600" cy="720725"/>
          </a:xfrm>
        </p:spPr>
        <p:txBody>
          <a:bodyPr/>
          <a:lstStyle/>
          <a:p>
            <a:r>
              <a:rPr lang="ca-ES" dirty="0" err="1"/>
              <a:t>Relevance</a:t>
            </a:r>
            <a:endParaRPr lang="de-DE" dirty="0"/>
          </a:p>
        </p:txBody>
      </p:sp>
    </p:spTree>
    <p:extLst>
      <p:ext uri="{BB962C8B-B14F-4D97-AF65-F5344CB8AC3E}">
        <p14:creationId xmlns:p14="http://schemas.microsoft.com/office/powerpoint/2010/main" val="348461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6872C-5652-92BC-3EEC-426EFBD9B0C2}"/>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BFA797FB-C3DF-1C5D-150F-B1BFB608EE67}"/>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BDEA3BC2-6624-5AE9-1DF7-5D395CE9235D}"/>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C09588E6-865E-0820-BCA9-76CA09A900CE}"/>
              </a:ext>
            </a:extLst>
          </p:cNvPr>
          <p:cNvSpPr>
            <a:spLocks noGrp="1"/>
          </p:cNvSpPr>
          <p:nvPr>
            <p:ph type="sldNum" sz="quarter" idx="12"/>
          </p:nvPr>
        </p:nvSpPr>
        <p:spPr/>
        <p:txBody>
          <a:bodyPr/>
          <a:lstStyle/>
          <a:p>
            <a:fld id="{C90A3CD0-3793-5047-9657-4F81540F3810}" type="slidenum">
              <a:rPr lang="de-DE" smtClean="0"/>
              <a:t>12</a:t>
            </a:fld>
            <a:endParaRPr lang="de-DE"/>
          </a:p>
        </p:txBody>
      </p:sp>
      <p:sp>
        <p:nvSpPr>
          <p:cNvPr id="6" name="Diagrammplatzhalter 5">
            <a:extLst>
              <a:ext uri="{FF2B5EF4-FFF2-40B4-BE49-F238E27FC236}">
                <a16:creationId xmlns:a16="http://schemas.microsoft.com/office/drawing/2014/main" id="{777A99C9-CA46-D6A0-6990-221CB07AB6E7}"/>
              </a:ext>
            </a:extLst>
          </p:cNvPr>
          <p:cNvSpPr>
            <a:spLocks noGrp="1"/>
          </p:cNvSpPr>
          <p:nvPr>
            <p:ph type="chart" sz="quarter" idx="13"/>
          </p:nvPr>
        </p:nvSpPr>
        <p:spPr/>
        <p:txBody>
          <a:bodyPr>
            <a:normAutofit/>
          </a:bodyPr>
          <a:lstStyle/>
          <a:p>
            <a:r>
              <a:rPr lang="de-DE" b="1" dirty="0"/>
              <a:t>Completing the sample </a:t>
            </a:r>
            <a:r>
              <a:rPr lang="de-DE" dirty="0"/>
              <a:t>for the first wave of interviews and closing the last gaps (potentially oversampling some groups) </a:t>
            </a:r>
          </a:p>
          <a:p>
            <a:r>
              <a:rPr lang="de-DE" dirty="0"/>
              <a:t>Systematically </a:t>
            </a:r>
            <a:r>
              <a:rPr lang="de-DE" b="1" dirty="0"/>
              <a:t>analysing the data for each country </a:t>
            </a:r>
            <a:r>
              <a:rPr lang="de-DE" dirty="0"/>
              <a:t>(case level, and inter-case comaprison)</a:t>
            </a:r>
          </a:p>
          <a:p>
            <a:r>
              <a:rPr lang="de-DE" b="1" dirty="0"/>
              <a:t>Preparing country reports </a:t>
            </a:r>
            <a:r>
              <a:rPr lang="de-DE" dirty="0"/>
              <a:t>(by end of May)</a:t>
            </a:r>
          </a:p>
          <a:p>
            <a:r>
              <a:rPr lang="de-DE" dirty="0"/>
              <a:t>Comparative Analysis / </a:t>
            </a:r>
            <a:r>
              <a:rPr lang="de-DE" b="1" dirty="0"/>
              <a:t>Country comparison</a:t>
            </a:r>
            <a:endParaRPr lang="en-US" b="1" dirty="0"/>
          </a:p>
          <a:p>
            <a:endParaRPr lang="de-DE" dirty="0"/>
          </a:p>
        </p:txBody>
      </p:sp>
      <p:sp>
        <p:nvSpPr>
          <p:cNvPr id="7" name="Titel 1">
            <a:extLst>
              <a:ext uri="{FF2B5EF4-FFF2-40B4-BE49-F238E27FC236}">
                <a16:creationId xmlns:a16="http://schemas.microsoft.com/office/drawing/2014/main" id="{1E72AE30-933A-245F-63CF-E3E02BB7B60D}"/>
              </a:ext>
            </a:extLst>
          </p:cNvPr>
          <p:cNvSpPr>
            <a:spLocks noGrp="1"/>
          </p:cNvSpPr>
          <p:nvPr>
            <p:ph type="title"/>
          </p:nvPr>
        </p:nvSpPr>
        <p:spPr>
          <a:xfrm>
            <a:off x="825015" y="728663"/>
            <a:ext cx="10515600" cy="720725"/>
          </a:xfrm>
        </p:spPr>
        <p:txBody>
          <a:bodyPr/>
          <a:lstStyle/>
          <a:p>
            <a:r>
              <a:rPr lang="ca-ES" dirty="0" err="1"/>
              <a:t>Next</a:t>
            </a:r>
            <a:r>
              <a:rPr lang="ca-ES" dirty="0"/>
              <a:t> </a:t>
            </a:r>
            <a:r>
              <a:rPr lang="ca-ES" dirty="0" err="1"/>
              <a:t>Steps</a:t>
            </a:r>
            <a:endParaRPr lang="de-DE" dirty="0"/>
          </a:p>
        </p:txBody>
      </p:sp>
    </p:spTree>
    <p:extLst>
      <p:ext uri="{BB962C8B-B14F-4D97-AF65-F5344CB8AC3E}">
        <p14:creationId xmlns:p14="http://schemas.microsoft.com/office/powerpoint/2010/main" val="245914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15626-889B-21F1-17B2-642D6946ED21}"/>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5A622AFC-F66C-642A-BBF6-C36D2C439573}"/>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3375EB53-02C3-BB26-5C29-9BF97EB8168D}"/>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FE1D82AE-8970-86B5-1F04-6D47E3E2DE7F}"/>
              </a:ext>
            </a:extLst>
          </p:cNvPr>
          <p:cNvSpPr>
            <a:spLocks noGrp="1"/>
          </p:cNvSpPr>
          <p:nvPr>
            <p:ph type="sldNum" sz="quarter" idx="12"/>
          </p:nvPr>
        </p:nvSpPr>
        <p:spPr/>
        <p:txBody>
          <a:bodyPr/>
          <a:lstStyle/>
          <a:p>
            <a:fld id="{C90A3CD0-3793-5047-9657-4F81540F3810}" type="slidenum">
              <a:rPr lang="de-DE" smtClean="0"/>
              <a:t>13</a:t>
            </a:fld>
            <a:endParaRPr lang="de-DE"/>
          </a:p>
        </p:txBody>
      </p:sp>
      <p:sp>
        <p:nvSpPr>
          <p:cNvPr id="6" name="Diagrammplatzhalter 5">
            <a:extLst>
              <a:ext uri="{FF2B5EF4-FFF2-40B4-BE49-F238E27FC236}">
                <a16:creationId xmlns:a16="http://schemas.microsoft.com/office/drawing/2014/main" id="{C05DCABC-3F6D-A451-8678-45332D23021F}"/>
              </a:ext>
            </a:extLst>
          </p:cNvPr>
          <p:cNvSpPr>
            <a:spLocks noGrp="1"/>
          </p:cNvSpPr>
          <p:nvPr>
            <p:ph type="chart" sz="quarter" idx="13"/>
          </p:nvPr>
        </p:nvSpPr>
        <p:spPr/>
        <p:txBody>
          <a:bodyPr>
            <a:normAutofit/>
          </a:bodyPr>
          <a:lstStyle/>
          <a:p>
            <a:pPr marL="0" indent="0">
              <a:buNone/>
            </a:pPr>
            <a:endParaRPr lang="de-DE" dirty="0"/>
          </a:p>
          <a:p>
            <a:pPr marL="0" indent="0">
              <a:buNone/>
            </a:pPr>
            <a:endParaRPr lang="de-DE" dirty="0"/>
          </a:p>
          <a:p>
            <a:pPr marL="0" indent="0">
              <a:buNone/>
            </a:pPr>
            <a:endParaRPr lang="en-US" dirty="0"/>
          </a:p>
          <a:p>
            <a:endParaRPr lang="de-DE" dirty="0"/>
          </a:p>
        </p:txBody>
      </p:sp>
      <p:sp>
        <p:nvSpPr>
          <p:cNvPr id="7" name="Titel 1">
            <a:extLst>
              <a:ext uri="{FF2B5EF4-FFF2-40B4-BE49-F238E27FC236}">
                <a16:creationId xmlns:a16="http://schemas.microsoft.com/office/drawing/2014/main" id="{3B8BCA69-BE4B-891C-5EE5-0538A1CF57F2}"/>
              </a:ext>
            </a:extLst>
          </p:cNvPr>
          <p:cNvSpPr>
            <a:spLocks noGrp="1"/>
          </p:cNvSpPr>
          <p:nvPr>
            <p:ph type="title"/>
          </p:nvPr>
        </p:nvSpPr>
        <p:spPr>
          <a:xfrm>
            <a:off x="825015" y="728663"/>
            <a:ext cx="10515600" cy="720725"/>
          </a:xfrm>
        </p:spPr>
        <p:txBody>
          <a:bodyPr/>
          <a:lstStyle/>
          <a:p>
            <a:r>
              <a:rPr lang="ca-ES" dirty="0" err="1"/>
              <a:t>Discussion</a:t>
            </a:r>
            <a:endParaRPr lang="de-DE" dirty="0"/>
          </a:p>
        </p:txBody>
      </p:sp>
      <p:pic>
        <p:nvPicPr>
          <p:cNvPr id="8" name="Picture 7">
            <a:extLst>
              <a:ext uri="{FF2B5EF4-FFF2-40B4-BE49-F238E27FC236}">
                <a16:creationId xmlns:a16="http://schemas.microsoft.com/office/drawing/2014/main" id="{E544AA9B-8D23-BA83-5934-55B66121380D}"/>
              </a:ext>
            </a:extLst>
          </p:cNvPr>
          <p:cNvPicPr>
            <a:picLocks noChangeAspect="1"/>
          </p:cNvPicPr>
          <p:nvPr/>
        </p:nvPicPr>
        <p:blipFill>
          <a:blip r:embed="rId2"/>
          <a:stretch>
            <a:fillRect/>
          </a:stretch>
        </p:blipFill>
        <p:spPr>
          <a:xfrm>
            <a:off x="825015" y="1608138"/>
            <a:ext cx="4140200" cy="4140200"/>
          </a:xfrm>
          <a:prstGeom prst="rect">
            <a:avLst/>
          </a:prstGeom>
        </p:spPr>
      </p:pic>
      <p:sp>
        <p:nvSpPr>
          <p:cNvPr id="9" name="TextBox 8">
            <a:extLst>
              <a:ext uri="{FF2B5EF4-FFF2-40B4-BE49-F238E27FC236}">
                <a16:creationId xmlns:a16="http://schemas.microsoft.com/office/drawing/2014/main" id="{0C0879BB-0317-153F-11E8-D94ADAAAE839}"/>
              </a:ext>
            </a:extLst>
          </p:cNvPr>
          <p:cNvSpPr txBox="1"/>
          <p:nvPr/>
        </p:nvSpPr>
        <p:spPr>
          <a:xfrm>
            <a:off x="6093619" y="2006600"/>
            <a:ext cx="4333081" cy="3816429"/>
          </a:xfrm>
          <a:prstGeom prst="rect">
            <a:avLst/>
          </a:prstGeom>
          <a:noFill/>
        </p:spPr>
        <p:txBody>
          <a:bodyPr wrap="square" rtlCol="0">
            <a:spAutoFit/>
          </a:bodyPr>
          <a:lstStyle/>
          <a:p>
            <a:r>
              <a:rPr lang="de-DE" sz="3200" dirty="0"/>
              <a:t>Or go to: </a:t>
            </a:r>
            <a:r>
              <a:rPr lang="de-DE" sz="3200" dirty="0">
                <a:hlinkClick r:id="rId3"/>
              </a:rPr>
              <a:t>https://padlet.com/Alexandra_Seehaus/perceptions-of-youth-how-do-young-people-experience-their-tr-8ky1tjg9tzbf02uu</a:t>
            </a:r>
            <a:endParaRPr lang="de-DE" sz="3200" dirty="0"/>
          </a:p>
          <a:p>
            <a:endParaRPr lang="en-GB" dirty="0"/>
          </a:p>
        </p:txBody>
      </p:sp>
    </p:spTree>
    <p:extLst>
      <p:ext uri="{BB962C8B-B14F-4D97-AF65-F5344CB8AC3E}">
        <p14:creationId xmlns:p14="http://schemas.microsoft.com/office/powerpoint/2010/main" val="177410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DC02-A5B3-EE43-8ED5-427C1CBF3A83}"/>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2A24FEA2-63D0-D3BE-D927-83218181E975}"/>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9234B700-C6BB-60EC-3C2D-227220C5533C}"/>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96DE69F7-2F69-7429-3FAC-DBF98C899706}"/>
              </a:ext>
            </a:extLst>
          </p:cNvPr>
          <p:cNvSpPr>
            <a:spLocks noGrp="1"/>
          </p:cNvSpPr>
          <p:nvPr>
            <p:ph type="sldNum" sz="quarter" idx="12"/>
          </p:nvPr>
        </p:nvSpPr>
        <p:spPr/>
        <p:txBody>
          <a:bodyPr/>
          <a:lstStyle/>
          <a:p>
            <a:fld id="{C90A3CD0-3793-5047-9657-4F81540F3810}" type="slidenum">
              <a:rPr lang="de-DE" smtClean="0"/>
              <a:t>14</a:t>
            </a:fld>
            <a:endParaRPr lang="de-DE"/>
          </a:p>
        </p:txBody>
      </p:sp>
      <p:sp>
        <p:nvSpPr>
          <p:cNvPr id="6" name="Diagrammplatzhalter 5">
            <a:extLst>
              <a:ext uri="{FF2B5EF4-FFF2-40B4-BE49-F238E27FC236}">
                <a16:creationId xmlns:a16="http://schemas.microsoft.com/office/drawing/2014/main" id="{4799D889-0831-1F98-4B74-E160F1D46887}"/>
              </a:ext>
            </a:extLst>
          </p:cNvPr>
          <p:cNvSpPr>
            <a:spLocks noGrp="1"/>
          </p:cNvSpPr>
          <p:nvPr>
            <p:ph type="chart" sz="quarter" idx="13"/>
          </p:nvPr>
        </p:nvSpPr>
        <p:spPr/>
        <p:txBody>
          <a:bodyPr>
            <a:normAutofit/>
          </a:bodyPr>
          <a:lstStyle/>
          <a:p>
            <a:pPr marL="0" indent="0">
              <a:buNone/>
            </a:pPr>
            <a:endParaRPr lang="de-DE" dirty="0"/>
          </a:p>
          <a:p>
            <a:pPr marL="0" indent="0">
              <a:buNone/>
            </a:pPr>
            <a:endParaRPr lang="de-DE" dirty="0"/>
          </a:p>
          <a:p>
            <a:pPr marL="457200" indent="-457200">
              <a:buFont typeface="+mj-lt"/>
              <a:buAutoNum type="arabicPeriod"/>
            </a:pPr>
            <a:r>
              <a:rPr lang="en-US" b="1" dirty="0"/>
              <a:t>What do</a:t>
            </a:r>
            <a:r>
              <a:rPr lang="en-US" dirty="0"/>
              <a:t> you think </a:t>
            </a:r>
            <a:r>
              <a:rPr lang="en-US" b="1" dirty="0"/>
              <a:t>young people aspire to</a:t>
            </a:r>
            <a:r>
              <a:rPr lang="en-US" dirty="0"/>
              <a:t> for their lives and adulthood?  </a:t>
            </a:r>
          </a:p>
          <a:p>
            <a:pPr marL="457200" indent="-457200">
              <a:buFont typeface="+mj-lt"/>
              <a:buAutoNum type="arabicPeriod"/>
            </a:pPr>
            <a:endParaRPr lang="en-US" dirty="0"/>
          </a:p>
          <a:p>
            <a:pPr marL="457200" indent="-457200">
              <a:buFont typeface="+mj-lt"/>
              <a:buAutoNum type="arabicPeriod"/>
            </a:pPr>
            <a:r>
              <a:rPr lang="en-US" dirty="0"/>
              <a:t>From your expertise, how would you </a:t>
            </a:r>
            <a:r>
              <a:rPr lang="en-US" b="1" dirty="0"/>
              <a:t>define adulthood</a:t>
            </a:r>
            <a:r>
              <a:rPr lang="en-US" dirty="0"/>
              <a:t>? </a:t>
            </a:r>
          </a:p>
          <a:p>
            <a:pPr marL="457200" indent="-457200">
              <a:buFont typeface="+mj-lt"/>
              <a:buAutoNum type="arabicPeriod"/>
            </a:pPr>
            <a:endParaRPr lang="en-US" dirty="0"/>
          </a:p>
          <a:p>
            <a:pPr marL="457200" indent="-457200">
              <a:buFont typeface="+mj-lt"/>
              <a:buAutoNum type="arabicPeriod"/>
            </a:pPr>
            <a:r>
              <a:rPr lang="en-US" dirty="0"/>
              <a:t>From your expertise, what do you see as the </a:t>
            </a:r>
            <a:r>
              <a:rPr lang="en-US" b="1" dirty="0"/>
              <a:t>most important challenges and facilitators </a:t>
            </a:r>
            <a:r>
              <a:rPr lang="en-US" dirty="0"/>
              <a:t>for young people </a:t>
            </a:r>
            <a:r>
              <a:rPr lang="en-US" b="1" dirty="0"/>
              <a:t>during their transitions</a:t>
            </a:r>
            <a:r>
              <a:rPr lang="en-US" dirty="0"/>
              <a:t>? </a:t>
            </a:r>
          </a:p>
          <a:p>
            <a:pPr marL="0" indent="0">
              <a:buNone/>
            </a:pPr>
            <a:endParaRPr lang="en-US" dirty="0"/>
          </a:p>
          <a:p>
            <a:pPr marL="0" indent="0">
              <a:buNone/>
            </a:pPr>
            <a:endParaRPr lang="en-US" dirty="0"/>
          </a:p>
          <a:p>
            <a:endParaRPr lang="de-DE" dirty="0"/>
          </a:p>
        </p:txBody>
      </p:sp>
      <p:sp>
        <p:nvSpPr>
          <p:cNvPr id="7" name="Titel 1">
            <a:extLst>
              <a:ext uri="{FF2B5EF4-FFF2-40B4-BE49-F238E27FC236}">
                <a16:creationId xmlns:a16="http://schemas.microsoft.com/office/drawing/2014/main" id="{498253C0-2740-EE34-EA16-16EE87E96C96}"/>
              </a:ext>
            </a:extLst>
          </p:cNvPr>
          <p:cNvSpPr>
            <a:spLocks noGrp="1"/>
          </p:cNvSpPr>
          <p:nvPr>
            <p:ph type="title"/>
          </p:nvPr>
        </p:nvSpPr>
        <p:spPr>
          <a:xfrm>
            <a:off x="825015" y="728663"/>
            <a:ext cx="10515600" cy="720725"/>
          </a:xfrm>
        </p:spPr>
        <p:txBody>
          <a:bodyPr>
            <a:normAutofit/>
          </a:bodyPr>
          <a:lstStyle/>
          <a:p>
            <a:r>
              <a:rPr lang="ca-ES" dirty="0" err="1"/>
              <a:t>Discussion</a:t>
            </a:r>
            <a:endParaRPr lang="de-DE" dirty="0"/>
          </a:p>
        </p:txBody>
      </p:sp>
    </p:spTree>
    <p:extLst>
      <p:ext uri="{BB962C8B-B14F-4D97-AF65-F5344CB8AC3E}">
        <p14:creationId xmlns:p14="http://schemas.microsoft.com/office/powerpoint/2010/main" val="222773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932DC4-FD40-DC1A-F1BF-AA2A8675503F}"/>
              </a:ext>
            </a:extLst>
          </p:cNvPr>
          <p:cNvSpPr>
            <a:spLocks noGrp="1"/>
          </p:cNvSpPr>
          <p:nvPr>
            <p:ph type="body" idx="1"/>
          </p:nvPr>
        </p:nvSpPr>
        <p:spPr>
          <a:xfrm>
            <a:off x="851474" y="3540399"/>
            <a:ext cx="8521126" cy="865346"/>
          </a:xfrm>
        </p:spPr>
        <p:txBody>
          <a:bodyPr>
            <a:noAutofit/>
          </a:bodyPr>
          <a:lstStyle/>
          <a:p>
            <a:r>
              <a:rPr lang="de-DE" dirty="0"/>
              <a:t>How do young</a:t>
            </a:r>
            <a:r>
              <a:rPr lang="en-US" dirty="0"/>
              <a:t> people experience their transitions and what challenges do they perceive on their way to adulthood?​</a:t>
            </a:r>
            <a:endParaRPr lang="de-DE" dirty="0"/>
          </a:p>
        </p:txBody>
      </p:sp>
      <p:sp>
        <p:nvSpPr>
          <p:cNvPr id="3" name="Titel 2">
            <a:extLst>
              <a:ext uri="{FF2B5EF4-FFF2-40B4-BE49-F238E27FC236}">
                <a16:creationId xmlns:a16="http://schemas.microsoft.com/office/drawing/2014/main" id="{34D8B32B-D43F-AD89-C06F-15ADA7F60225}"/>
              </a:ext>
            </a:extLst>
          </p:cNvPr>
          <p:cNvSpPr>
            <a:spLocks noGrp="1"/>
          </p:cNvSpPr>
          <p:nvPr>
            <p:ph type="title"/>
          </p:nvPr>
        </p:nvSpPr>
        <p:spPr>
          <a:xfrm>
            <a:off x="832457" y="910941"/>
            <a:ext cx="10515600" cy="2504209"/>
          </a:xfrm>
        </p:spPr>
        <p:txBody>
          <a:bodyPr/>
          <a:lstStyle/>
          <a:p>
            <a:r>
              <a:rPr lang="de-DE" dirty="0">
                <a:solidFill>
                  <a:schemeClr val="bg1">
                    <a:lumMod val="85000"/>
                  </a:schemeClr>
                </a:solidFill>
              </a:rPr>
              <a:t>PERCEPTIONS OF YOUTH</a:t>
            </a:r>
          </a:p>
        </p:txBody>
      </p:sp>
    </p:spTree>
    <p:extLst>
      <p:ext uri="{BB962C8B-B14F-4D97-AF65-F5344CB8AC3E}">
        <p14:creationId xmlns:p14="http://schemas.microsoft.com/office/powerpoint/2010/main" val="27034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25F58D9-9EF0-A332-BDFF-9C69AF25FCBB}"/>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8C36D73C-7B59-9723-EE36-560535BBF7A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BE427EBD-5C63-5F43-E6FA-B7DBE52D8FD2}"/>
              </a:ext>
            </a:extLst>
          </p:cNvPr>
          <p:cNvSpPr>
            <a:spLocks noGrp="1"/>
          </p:cNvSpPr>
          <p:nvPr>
            <p:ph type="sldNum" sz="quarter" idx="12"/>
          </p:nvPr>
        </p:nvSpPr>
        <p:spPr/>
        <p:txBody>
          <a:bodyPr/>
          <a:lstStyle/>
          <a:p>
            <a:fld id="{C90A3CD0-3793-5047-9657-4F81540F3810}" type="slidenum">
              <a:rPr lang="de-DE" smtClean="0"/>
              <a:t>3</a:t>
            </a:fld>
            <a:endParaRPr lang="de-DE"/>
          </a:p>
        </p:txBody>
      </p:sp>
      <p:sp>
        <p:nvSpPr>
          <p:cNvPr id="6" name="Diagrammplatzhalter 5">
            <a:extLst>
              <a:ext uri="{FF2B5EF4-FFF2-40B4-BE49-F238E27FC236}">
                <a16:creationId xmlns:a16="http://schemas.microsoft.com/office/drawing/2014/main" id="{723F50D0-EBB7-74C4-6959-FF9E31238D15}"/>
              </a:ext>
            </a:extLst>
          </p:cNvPr>
          <p:cNvSpPr>
            <a:spLocks noGrp="1"/>
          </p:cNvSpPr>
          <p:nvPr>
            <p:ph type="chart" sz="quarter" idx="13"/>
          </p:nvPr>
        </p:nvSpPr>
        <p:spPr/>
        <p:txBody>
          <a:bodyPr>
            <a:normAutofit fontScale="92500" lnSpcReduction="10000"/>
          </a:bodyPr>
          <a:lstStyle/>
          <a:p>
            <a:pPr marL="0" indent="0">
              <a:buNone/>
            </a:pPr>
            <a:r>
              <a:rPr lang="de-DE" dirty="0"/>
              <a:t>Research Questions:</a:t>
            </a:r>
          </a:p>
          <a:p>
            <a:pPr marL="457200" indent="-457200">
              <a:buFont typeface="+mj-lt"/>
              <a:buAutoNum type="arabicPeriod"/>
            </a:pPr>
            <a:r>
              <a:rPr lang="de-DE" dirty="0"/>
              <a:t>How do young people </a:t>
            </a:r>
            <a:r>
              <a:rPr lang="de-DE" b="1" dirty="0"/>
              <a:t>experience and perceive both horizontal and vertical transitions </a:t>
            </a:r>
            <a:r>
              <a:rPr lang="de-DE" dirty="0"/>
              <a:t>in their lives? How does the </a:t>
            </a:r>
            <a:r>
              <a:rPr lang="de-DE" b="1" dirty="0"/>
              <a:t>COVID-19 crisis impact </a:t>
            </a:r>
            <a:r>
              <a:rPr lang="de-DE" dirty="0"/>
              <a:t>these experiences and perceptions?</a:t>
            </a:r>
          </a:p>
          <a:p>
            <a:pPr marL="457200" indent="-457200" fontAlgn="base">
              <a:buFont typeface="+mj-lt"/>
              <a:buAutoNum type="arabicPeriod"/>
            </a:pPr>
            <a:r>
              <a:rPr lang="en-US" dirty="0"/>
              <a:t>What are the </a:t>
            </a:r>
            <a:r>
              <a:rPr lang="en-US" b="1" dirty="0"/>
              <a:t>complexities and challenges </a:t>
            </a:r>
            <a:r>
              <a:rPr lang="en-US" dirty="0"/>
              <a:t>of these transitions? </a:t>
            </a:r>
          </a:p>
          <a:p>
            <a:pPr marL="457200" indent="-457200" fontAlgn="base">
              <a:buFont typeface="+mj-lt"/>
              <a:buAutoNum type="arabicPeriod"/>
            </a:pPr>
            <a:r>
              <a:rPr lang="en-US" dirty="0"/>
              <a:t>What do young people mean by </a:t>
            </a:r>
            <a:r>
              <a:rPr lang="en-US" b="1" dirty="0"/>
              <a:t>“becoming adults”</a:t>
            </a:r>
            <a:r>
              <a:rPr lang="en-US" dirty="0"/>
              <a:t>?</a:t>
            </a:r>
          </a:p>
          <a:p>
            <a:pPr marL="0" indent="0" fontAlgn="base">
              <a:buNone/>
            </a:pPr>
            <a:r>
              <a:rPr lang="en-US" dirty="0"/>
              <a:t>→   Precarity, preconditions for independence</a:t>
            </a:r>
          </a:p>
          <a:p>
            <a:pPr marL="0" indent="0" fontAlgn="base">
              <a:buNone/>
            </a:pPr>
            <a:endParaRPr lang="en-US" dirty="0"/>
          </a:p>
          <a:p>
            <a:pPr marL="0" indent="0" fontAlgn="base">
              <a:buNone/>
            </a:pPr>
            <a:r>
              <a:rPr lang="en-US" dirty="0"/>
              <a:t>Data:</a:t>
            </a:r>
          </a:p>
          <a:p>
            <a:pPr marL="0" indent="0" fontAlgn="base">
              <a:buNone/>
            </a:pPr>
            <a:r>
              <a:rPr lang="en-US" b="1" dirty="0"/>
              <a:t>125 longitudinal qualitative interviews</a:t>
            </a:r>
          </a:p>
          <a:p>
            <a:pPr marL="0" indent="0" fontAlgn="base">
              <a:buNone/>
            </a:pPr>
            <a:r>
              <a:rPr lang="en-US" dirty="0"/>
              <a:t>In: </a:t>
            </a:r>
            <a:r>
              <a:rPr lang="en-US" b="1" dirty="0"/>
              <a:t>Estonia, Finland, Netherlands, Germany, Spain</a:t>
            </a:r>
          </a:p>
          <a:p>
            <a:pPr marL="0" indent="0" fontAlgn="base">
              <a:buNone/>
            </a:pPr>
            <a:endParaRPr lang="en-US" dirty="0"/>
          </a:p>
          <a:p>
            <a:endParaRPr lang="de-DE" dirty="0"/>
          </a:p>
        </p:txBody>
      </p:sp>
      <p:sp>
        <p:nvSpPr>
          <p:cNvPr id="7" name="Titel 1">
            <a:extLst>
              <a:ext uri="{FF2B5EF4-FFF2-40B4-BE49-F238E27FC236}">
                <a16:creationId xmlns:a16="http://schemas.microsoft.com/office/drawing/2014/main" id="{6BC40C07-9210-806A-BB53-BECBB0A37051}"/>
              </a:ext>
            </a:extLst>
          </p:cNvPr>
          <p:cNvSpPr>
            <a:spLocks noGrp="1"/>
          </p:cNvSpPr>
          <p:nvPr>
            <p:ph type="title"/>
          </p:nvPr>
        </p:nvSpPr>
        <p:spPr>
          <a:xfrm>
            <a:off x="825015" y="728663"/>
            <a:ext cx="10515600" cy="720725"/>
          </a:xfrm>
        </p:spPr>
        <p:txBody>
          <a:bodyPr/>
          <a:lstStyle/>
          <a:p>
            <a:r>
              <a:rPr lang="de-DE" dirty="0"/>
              <a:t>What is this WP about?</a:t>
            </a:r>
          </a:p>
        </p:txBody>
      </p:sp>
      <p:sp>
        <p:nvSpPr>
          <p:cNvPr id="2" name="Rectangle 1">
            <a:extLst>
              <a:ext uri="{FF2B5EF4-FFF2-40B4-BE49-F238E27FC236}">
                <a16:creationId xmlns:a16="http://schemas.microsoft.com/office/drawing/2014/main" id="{F689F001-1F83-EEFE-0598-9D1F01A2568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2">
            <a:extLst>
              <a:ext uri="{FF2B5EF4-FFF2-40B4-BE49-F238E27FC236}">
                <a16:creationId xmlns:a16="http://schemas.microsoft.com/office/drawing/2014/main" id="{23CA2EBB-19B6-4A7C-7E0C-FB5F65346CBD}"/>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 name="Picture 9">
            <a:extLst>
              <a:ext uri="{FF2B5EF4-FFF2-40B4-BE49-F238E27FC236}">
                <a16:creationId xmlns:a16="http://schemas.microsoft.com/office/drawing/2014/main" id="{7A86292F-2ABB-E251-8E7F-C69EBE010798}"/>
              </a:ext>
            </a:extLst>
          </p:cNvPr>
          <p:cNvPicPr>
            <a:picLocks noChangeAspect="1"/>
          </p:cNvPicPr>
          <p:nvPr/>
        </p:nvPicPr>
        <p:blipFill>
          <a:blip r:embed="rId2"/>
          <a:stretch>
            <a:fillRect/>
          </a:stretch>
        </p:blipFill>
        <p:spPr>
          <a:xfrm>
            <a:off x="8750300" y="3653318"/>
            <a:ext cx="2597150" cy="2159333"/>
          </a:xfrm>
          <a:prstGeom prst="rect">
            <a:avLst/>
          </a:prstGeom>
        </p:spPr>
      </p:pic>
    </p:spTree>
    <p:extLst>
      <p:ext uri="{BB962C8B-B14F-4D97-AF65-F5344CB8AC3E}">
        <p14:creationId xmlns:p14="http://schemas.microsoft.com/office/powerpoint/2010/main" val="41771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C0260-86DA-94C3-1C99-683816C38451}"/>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DE0B143E-E29A-4FEF-C320-79EE223D0632}"/>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7E7C2912-FE1F-4BE9-8B85-D2F1541A3174}"/>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AA422771-2446-306A-9542-BC75FCFFD461}"/>
              </a:ext>
            </a:extLst>
          </p:cNvPr>
          <p:cNvSpPr>
            <a:spLocks noGrp="1"/>
          </p:cNvSpPr>
          <p:nvPr>
            <p:ph type="sldNum" sz="quarter" idx="12"/>
          </p:nvPr>
        </p:nvSpPr>
        <p:spPr/>
        <p:txBody>
          <a:bodyPr/>
          <a:lstStyle/>
          <a:p>
            <a:fld id="{C90A3CD0-3793-5047-9657-4F81540F3810}" type="slidenum">
              <a:rPr lang="de-DE" smtClean="0"/>
              <a:t>4</a:t>
            </a:fld>
            <a:endParaRPr lang="de-DE"/>
          </a:p>
        </p:txBody>
      </p:sp>
      <p:sp>
        <p:nvSpPr>
          <p:cNvPr id="6" name="Diagrammplatzhalter 5">
            <a:extLst>
              <a:ext uri="{FF2B5EF4-FFF2-40B4-BE49-F238E27FC236}">
                <a16:creationId xmlns:a16="http://schemas.microsoft.com/office/drawing/2014/main" id="{29BD0404-8A5C-43E8-E779-75D394A5ACFA}"/>
              </a:ext>
            </a:extLst>
          </p:cNvPr>
          <p:cNvSpPr>
            <a:spLocks noGrp="1"/>
          </p:cNvSpPr>
          <p:nvPr>
            <p:ph type="chart" sz="quarter" idx="13"/>
          </p:nvPr>
        </p:nvSpPr>
        <p:spPr/>
        <p:txBody>
          <a:bodyPr>
            <a:normAutofit lnSpcReduction="10000"/>
          </a:bodyPr>
          <a:lstStyle/>
          <a:p>
            <a:pPr marL="0" indent="0">
              <a:buNone/>
            </a:pPr>
            <a:r>
              <a:rPr lang="ca-ES" dirty="0" err="1"/>
              <a:t>Transitions</a:t>
            </a:r>
            <a:r>
              <a:rPr lang="ca-ES" dirty="0"/>
              <a:t>: </a:t>
            </a:r>
            <a:r>
              <a:rPr lang="ca-ES" b="1" dirty="0" err="1"/>
              <a:t>Diversity</a:t>
            </a:r>
            <a:r>
              <a:rPr lang="ca-ES" b="1" dirty="0"/>
              <a:t>, </a:t>
            </a:r>
            <a:r>
              <a:rPr lang="ca-ES" b="1" dirty="0" err="1"/>
              <a:t>Reversibility</a:t>
            </a:r>
            <a:r>
              <a:rPr lang="ca-ES" b="1" dirty="0"/>
              <a:t>, </a:t>
            </a:r>
            <a:r>
              <a:rPr lang="ca-ES" b="1" dirty="0" err="1"/>
              <a:t>Multiplicity</a:t>
            </a:r>
            <a:endParaRPr lang="ca-ES" b="1" dirty="0"/>
          </a:p>
          <a:p>
            <a:pPr marL="0" indent="0">
              <a:buNone/>
            </a:pPr>
            <a:endParaRPr lang="ca-ES" b="1" dirty="0"/>
          </a:p>
          <a:p>
            <a:pPr marL="0" indent="0">
              <a:buNone/>
            </a:pPr>
            <a:r>
              <a:rPr lang="en-GB" dirty="0"/>
              <a:t>Becoming an adult is </a:t>
            </a:r>
            <a:r>
              <a:rPr lang="en-GB" b="1" dirty="0"/>
              <a:t>no longer a linear succession </a:t>
            </a:r>
            <a:r>
              <a:rPr lang="en-GB" dirty="0"/>
              <a:t>of achieving </a:t>
            </a:r>
            <a:r>
              <a:rPr lang="en-GB" b="1" dirty="0"/>
              <a:t>adulthood markers </a:t>
            </a:r>
            <a:r>
              <a:rPr lang="en-GB" dirty="0"/>
              <a:t>but a </a:t>
            </a:r>
            <a:r>
              <a:rPr lang="en-GB" b="1" dirty="0"/>
              <a:t>complex/reversible/diverse process </a:t>
            </a:r>
            <a:r>
              <a:rPr lang="en-GB" dirty="0"/>
              <a:t>of becoming </a:t>
            </a:r>
            <a:r>
              <a:rPr lang="en-GB" b="1" dirty="0"/>
              <a:t>independent </a:t>
            </a:r>
            <a:r>
              <a:rPr lang="en-GB" dirty="0"/>
              <a:t>from the family of origin.</a:t>
            </a:r>
          </a:p>
          <a:p>
            <a:pPr marL="0" indent="0">
              <a:buNone/>
            </a:pPr>
            <a:endParaRPr lang="ca-ES" b="1" dirty="0"/>
          </a:p>
          <a:p>
            <a:pPr marL="0" indent="0">
              <a:buNone/>
            </a:pPr>
            <a:r>
              <a:rPr lang="en-GB" b="1" dirty="0">
                <a:ea typeface="Calibri"/>
                <a:cs typeface="Calibri"/>
              </a:rPr>
              <a:t>Yo-yo transitions </a:t>
            </a:r>
            <a:r>
              <a:rPr lang="en-GB" dirty="0">
                <a:ea typeface="+mn-lt"/>
                <a:cs typeface="+mn-lt"/>
              </a:rPr>
              <a:t>(Biggart &amp; Walther, 2016):</a:t>
            </a:r>
          </a:p>
          <a:p>
            <a:pPr lvl="1"/>
            <a:r>
              <a:rPr lang="en-GB" sz="2000" dirty="0"/>
              <a:t>Non-linear pathways between education, work, unemployment, and back again</a:t>
            </a:r>
          </a:p>
          <a:p>
            <a:pPr lvl="1"/>
            <a:r>
              <a:rPr lang="en-GB" sz="2000" dirty="0"/>
              <a:t>Extended dependency on family due to weak welfare/institutional support</a:t>
            </a:r>
          </a:p>
          <a:p>
            <a:pPr lvl="1"/>
            <a:r>
              <a:rPr lang="en-GB" sz="2000" dirty="0"/>
              <a:t>Creates prolonged instability &amp; delayed autonomy in young adulthood</a:t>
            </a:r>
          </a:p>
          <a:p>
            <a:pPr lvl="1"/>
            <a:r>
              <a:rPr lang="en-GB" sz="2000" dirty="0"/>
              <a:t>More common in liberal, sub-protective, and post-socialist regimes</a:t>
            </a:r>
          </a:p>
          <a:p>
            <a:pPr marL="0" indent="0">
              <a:buNone/>
            </a:pPr>
            <a:endParaRPr lang="en-GB" dirty="0">
              <a:ea typeface="+mn-lt"/>
              <a:cs typeface="+mn-lt"/>
            </a:endParaRPr>
          </a:p>
          <a:p>
            <a:pPr marL="0" indent="0">
              <a:buNone/>
            </a:pPr>
            <a:endParaRPr lang="ca-ES" b="1" dirty="0"/>
          </a:p>
          <a:p>
            <a:pPr marL="0" indent="0">
              <a:buNone/>
            </a:pPr>
            <a:endParaRPr lang="en-US" dirty="0"/>
          </a:p>
          <a:p>
            <a:endParaRPr lang="de-DE" dirty="0"/>
          </a:p>
        </p:txBody>
      </p:sp>
      <p:sp>
        <p:nvSpPr>
          <p:cNvPr id="7" name="Titel 1">
            <a:extLst>
              <a:ext uri="{FF2B5EF4-FFF2-40B4-BE49-F238E27FC236}">
                <a16:creationId xmlns:a16="http://schemas.microsoft.com/office/drawing/2014/main" id="{5237B7C5-54E3-56C6-5291-C97E23E60CA5}"/>
              </a:ext>
            </a:extLst>
          </p:cNvPr>
          <p:cNvSpPr>
            <a:spLocks noGrp="1"/>
          </p:cNvSpPr>
          <p:nvPr>
            <p:ph type="title"/>
          </p:nvPr>
        </p:nvSpPr>
        <p:spPr>
          <a:xfrm>
            <a:off x="825015" y="728663"/>
            <a:ext cx="10515600" cy="720725"/>
          </a:xfrm>
        </p:spPr>
        <p:txBody>
          <a:bodyPr/>
          <a:lstStyle/>
          <a:p>
            <a:r>
              <a:rPr lang="de-DE" dirty="0"/>
              <a:t>Key Concepts</a:t>
            </a:r>
          </a:p>
        </p:txBody>
      </p:sp>
    </p:spTree>
    <p:extLst>
      <p:ext uri="{BB962C8B-B14F-4D97-AF65-F5344CB8AC3E}">
        <p14:creationId xmlns:p14="http://schemas.microsoft.com/office/powerpoint/2010/main" val="373626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CE27-4794-995F-D62B-66046FC9BB33}"/>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ED001CA2-6A03-C4CA-29F9-391DDBCCD3D0}"/>
              </a:ext>
            </a:extLst>
          </p:cNvPr>
          <p:cNvSpPr>
            <a:spLocks noGrp="1"/>
          </p:cNvSpPr>
          <p:nvPr>
            <p:ph type="dt" sz="half" idx="10"/>
          </p:nvPr>
        </p:nvSpPr>
        <p:spPr/>
        <p:txBody>
          <a:bodyPr/>
          <a:lstStyle/>
          <a:p>
            <a:fld id="{10060CF8-4C07-C64A-AADF-3A706FAB9EEF}" type="datetime1">
              <a:rPr lang="en-GB" noProof="0" smtClean="0"/>
              <a:t>27/04/2026</a:t>
            </a:fld>
            <a:endParaRPr lang="en-GB" noProof="0"/>
          </a:p>
        </p:txBody>
      </p:sp>
      <p:sp>
        <p:nvSpPr>
          <p:cNvPr id="5" name="Foliennummernplatzhalter 4">
            <a:extLst>
              <a:ext uri="{FF2B5EF4-FFF2-40B4-BE49-F238E27FC236}">
                <a16:creationId xmlns:a16="http://schemas.microsoft.com/office/drawing/2014/main" id="{53F0BE92-7437-86BA-BDAE-17C341897194}"/>
              </a:ext>
            </a:extLst>
          </p:cNvPr>
          <p:cNvSpPr>
            <a:spLocks noGrp="1"/>
          </p:cNvSpPr>
          <p:nvPr>
            <p:ph type="sldNum" sz="quarter" idx="12"/>
          </p:nvPr>
        </p:nvSpPr>
        <p:spPr/>
        <p:txBody>
          <a:bodyPr/>
          <a:lstStyle/>
          <a:p>
            <a:fld id="{C90A3CD0-3793-5047-9657-4F81540F3810}" type="slidenum">
              <a:rPr lang="en-GB" noProof="0" smtClean="0"/>
              <a:t>5</a:t>
            </a:fld>
            <a:endParaRPr lang="en-GB" noProof="0"/>
          </a:p>
        </p:txBody>
      </p:sp>
      <p:sp>
        <p:nvSpPr>
          <p:cNvPr id="6" name="Diagrammplatzhalter 5">
            <a:extLst>
              <a:ext uri="{FF2B5EF4-FFF2-40B4-BE49-F238E27FC236}">
                <a16:creationId xmlns:a16="http://schemas.microsoft.com/office/drawing/2014/main" id="{AAEA119C-9074-F6A3-35EC-3ABA078F9F45}"/>
              </a:ext>
            </a:extLst>
          </p:cNvPr>
          <p:cNvSpPr>
            <a:spLocks noGrp="1"/>
          </p:cNvSpPr>
          <p:nvPr>
            <p:ph type="chart" sz="quarter" idx="13"/>
          </p:nvPr>
        </p:nvSpPr>
        <p:spPr>
          <a:xfrm>
            <a:off x="839788" y="1608138"/>
            <a:ext cx="10507662" cy="4521199"/>
          </a:xfrm>
        </p:spPr>
        <p:txBody>
          <a:bodyPr>
            <a:normAutofit/>
          </a:bodyPr>
          <a:lstStyle/>
          <a:p>
            <a:pPr marL="0" indent="0">
              <a:buNone/>
            </a:pPr>
            <a:endParaRPr lang="en-GB" b="1">
              <a:cs typeface="Arial"/>
            </a:endParaRPr>
          </a:p>
          <a:p>
            <a:pPr marL="0" indent="0">
              <a:lnSpc>
                <a:spcPct val="113999"/>
              </a:lnSpc>
              <a:buNone/>
            </a:pPr>
            <a:endParaRPr lang="en-GB">
              <a:cs typeface="Arial"/>
            </a:endParaRPr>
          </a:p>
        </p:txBody>
      </p:sp>
      <p:sp>
        <p:nvSpPr>
          <p:cNvPr id="7" name="Titel 1">
            <a:extLst>
              <a:ext uri="{FF2B5EF4-FFF2-40B4-BE49-F238E27FC236}">
                <a16:creationId xmlns:a16="http://schemas.microsoft.com/office/drawing/2014/main" id="{B4C09D7B-6CF0-3422-5AD7-3E7D50DA9BC6}"/>
              </a:ext>
            </a:extLst>
          </p:cNvPr>
          <p:cNvSpPr>
            <a:spLocks noGrp="1"/>
          </p:cNvSpPr>
          <p:nvPr>
            <p:ph type="title"/>
          </p:nvPr>
        </p:nvSpPr>
        <p:spPr>
          <a:xfrm>
            <a:off x="825015" y="728663"/>
            <a:ext cx="10515600" cy="720725"/>
          </a:xfrm>
        </p:spPr>
        <p:txBody>
          <a:bodyPr/>
          <a:lstStyle/>
          <a:p>
            <a:r>
              <a:rPr lang="en-GB"/>
              <a:t>Key Concepts: Transitions</a:t>
            </a:r>
            <a:endParaRPr lang="ca-ES"/>
          </a:p>
        </p:txBody>
      </p:sp>
      <p:sp>
        <p:nvSpPr>
          <p:cNvPr id="8" name="QuadreDeText 7">
            <a:extLst>
              <a:ext uri="{FF2B5EF4-FFF2-40B4-BE49-F238E27FC236}">
                <a16:creationId xmlns:a16="http://schemas.microsoft.com/office/drawing/2014/main" id="{891C4D89-1D3C-AF2D-3F69-864A3A78E39C}"/>
              </a:ext>
            </a:extLst>
          </p:cNvPr>
          <p:cNvSpPr txBox="1"/>
          <p:nvPr/>
        </p:nvSpPr>
        <p:spPr>
          <a:xfrm>
            <a:off x="824345" y="1454727"/>
            <a:ext cx="1109749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ptos Display"/>
                <a:cs typeface="Arial"/>
              </a:rPr>
              <a:t>We are also comparing different youth regimes of transition from education to the labour market, if we refer to the proposal of Pohl and Walther (2007) </a:t>
            </a:r>
            <a:r>
              <a:rPr lang="en-US" sz="2200" dirty="0">
                <a:latin typeface="Aptos Display"/>
                <a:cs typeface="Arial"/>
              </a:rPr>
              <a:t>​</a:t>
            </a:r>
            <a:endParaRPr lang="ca-ES" sz="2200" dirty="0">
              <a:latin typeface="Aptos Display"/>
              <a:cs typeface="Arial"/>
            </a:endParaRPr>
          </a:p>
          <a:p>
            <a:pPr marL="228600" indent="-228600">
              <a:buFont typeface=""/>
              <a:buChar char="•"/>
            </a:pPr>
            <a:endParaRPr lang="en-GB" sz="2200" dirty="0">
              <a:latin typeface="Aptos Display"/>
              <a:cs typeface="Arial"/>
            </a:endParaRPr>
          </a:p>
          <a:p>
            <a:r>
              <a:rPr lang="en-GB" sz="2200" b="1" dirty="0">
                <a:latin typeface="Aptos Display"/>
                <a:cs typeface="Arial"/>
              </a:rPr>
              <a:t>Youth regimes (NEET in %)</a:t>
            </a:r>
            <a:r>
              <a:rPr lang="en-US" sz="2200" dirty="0">
                <a:latin typeface="Aptos Display"/>
                <a:cs typeface="Arial"/>
              </a:rPr>
              <a:t>​ </a:t>
            </a:r>
          </a:p>
          <a:p>
            <a:pPr marL="228600" indent="-228600">
              <a:buFont typeface=""/>
              <a:buChar char="•"/>
            </a:pPr>
            <a:r>
              <a:rPr lang="en-GB" sz="2200" b="1" dirty="0">
                <a:latin typeface="Aptos Display"/>
                <a:cs typeface="Arial"/>
              </a:rPr>
              <a:t>Universalistic</a:t>
            </a:r>
            <a:r>
              <a:rPr lang="en-GB" sz="2200" dirty="0">
                <a:latin typeface="Aptos Display"/>
                <a:cs typeface="Arial"/>
              </a:rPr>
              <a:t> (</a:t>
            </a:r>
            <a:r>
              <a:rPr lang="en-GB" sz="2200" dirty="0">
                <a:highlight>
                  <a:srgbClr val="FFFF00"/>
                </a:highlight>
                <a:latin typeface="Aptos Display"/>
                <a:cs typeface="Arial"/>
              </a:rPr>
              <a:t>Finland</a:t>
            </a:r>
            <a:r>
              <a:rPr lang="en-GB" sz="2200" dirty="0">
                <a:latin typeface="Aptos Display"/>
                <a:cs typeface="Arial"/>
              </a:rPr>
              <a:t>) / 10%</a:t>
            </a:r>
            <a:r>
              <a:rPr lang="en-US" sz="2200" dirty="0">
                <a:latin typeface="Aptos Display"/>
                <a:cs typeface="Arial"/>
              </a:rPr>
              <a:t>​</a:t>
            </a:r>
          </a:p>
          <a:p>
            <a:pPr marL="228600" indent="-228600">
              <a:buFont typeface=""/>
              <a:buChar char="•"/>
            </a:pPr>
            <a:r>
              <a:rPr lang="en-GB" sz="2200" b="1" dirty="0">
                <a:latin typeface="Aptos Display"/>
                <a:cs typeface="Arial"/>
              </a:rPr>
              <a:t>Employment-centred</a:t>
            </a:r>
            <a:r>
              <a:rPr lang="en-US" sz="2200" b="1" dirty="0">
                <a:latin typeface="Aptos Display"/>
                <a:cs typeface="Arial"/>
              </a:rPr>
              <a:t>​</a:t>
            </a:r>
          </a:p>
          <a:p>
            <a:pPr marL="685800" lvl="2" indent="-228600">
              <a:buFont typeface="Wingdings"/>
              <a:buChar char="§"/>
            </a:pPr>
            <a:r>
              <a:rPr lang="en-GB" sz="2200" dirty="0">
                <a:latin typeface="Aptos Display"/>
                <a:cs typeface="Arial"/>
              </a:rPr>
              <a:t>Dual training (</a:t>
            </a:r>
            <a:r>
              <a:rPr lang="en-GB" sz="2200" dirty="0">
                <a:highlight>
                  <a:srgbClr val="FFFF00"/>
                </a:highlight>
                <a:latin typeface="Aptos Display"/>
                <a:cs typeface="Arial"/>
              </a:rPr>
              <a:t>Germany</a:t>
            </a:r>
            <a:r>
              <a:rPr lang="en-GB" sz="2200" dirty="0">
                <a:latin typeface="Aptos Display"/>
                <a:cs typeface="Arial"/>
              </a:rPr>
              <a:t>) / 8,5% </a:t>
            </a:r>
            <a:r>
              <a:rPr lang="en-US" sz="2200" dirty="0">
                <a:latin typeface="Aptos Display"/>
                <a:cs typeface="Arial"/>
              </a:rPr>
              <a:t>​</a:t>
            </a:r>
          </a:p>
          <a:p>
            <a:pPr marL="685800" lvl="2" indent="-228600">
              <a:buFont typeface="Wingdings"/>
              <a:buChar char="§"/>
            </a:pPr>
            <a:r>
              <a:rPr lang="en-GB" sz="2200" dirty="0">
                <a:latin typeface="Aptos Display"/>
                <a:cs typeface="Arial"/>
              </a:rPr>
              <a:t>School-based (FR)</a:t>
            </a:r>
            <a:r>
              <a:rPr lang="en-US" sz="2200" dirty="0">
                <a:latin typeface="Aptos Display"/>
                <a:cs typeface="Arial"/>
              </a:rPr>
              <a:t>​</a:t>
            </a:r>
          </a:p>
          <a:p>
            <a:pPr marL="685800" lvl="2" indent="-228600">
              <a:buFont typeface="Wingdings"/>
              <a:buChar char="§"/>
            </a:pPr>
            <a:r>
              <a:rPr lang="en-GB" sz="2200" dirty="0">
                <a:latin typeface="Aptos Display"/>
                <a:cs typeface="Arial"/>
              </a:rPr>
              <a:t>Mixed (</a:t>
            </a:r>
            <a:r>
              <a:rPr lang="en-GB" sz="2200" dirty="0">
                <a:highlight>
                  <a:srgbClr val="FFFF00"/>
                </a:highlight>
                <a:latin typeface="Aptos Display"/>
                <a:cs typeface="Arial"/>
              </a:rPr>
              <a:t>NL</a:t>
            </a:r>
            <a:r>
              <a:rPr lang="en-GB" sz="2200" dirty="0">
                <a:latin typeface="Aptos Display"/>
                <a:cs typeface="Arial"/>
              </a:rPr>
              <a:t>) / 4,9%</a:t>
            </a:r>
            <a:r>
              <a:rPr lang="en-US" sz="2200" dirty="0">
                <a:latin typeface="Aptos Display"/>
                <a:cs typeface="Arial"/>
              </a:rPr>
              <a:t>​</a:t>
            </a:r>
          </a:p>
          <a:p>
            <a:pPr marL="228600" indent="-228600">
              <a:buFont typeface=""/>
              <a:buChar char="•"/>
            </a:pPr>
            <a:r>
              <a:rPr lang="en-GB" sz="2200" b="1" dirty="0">
                <a:latin typeface="Aptos Display"/>
                <a:cs typeface="Arial"/>
              </a:rPr>
              <a:t>Liberal (IE-UK)</a:t>
            </a:r>
            <a:r>
              <a:rPr lang="en-US" sz="2200" b="1" dirty="0">
                <a:latin typeface="Aptos Display"/>
                <a:cs typeface="Arial"/>
              </a:rPr>
              <a:t>​</a:t>
            </a:r>
          </a:p>
          <a:p>
            <a:pPr marL="228600" indent="-228600">
              <a:buFont typeface=""/>
              <a:buChar char="•"/>
            </a:pPr>
            <a:r>
              <a:rPr lang="en-GB" sz="2200" b="1" dirty="0" err="1">
                <a:latin typeface="Aptos Display"/>
                <a:cs typeface="Arial"/>
              </a:rPr>
              <a:t>Subprotective</a:t>
            </a:r>
            <a:r>
              <a:rPr lang="en-GB" sz="2200" b="1" dirty="0">
                <a:latin typeface="Aptos Display"/>
                <a:cs typeface="Arial"/>
              </a:rPr>
              <a:t> </a:t>
            </a:r>
            <a:r>
              <a:rPr lang="en-GB" sz="2200" dirty="0">
                <a:latin typeface="Aptos Display"/>
                <a:cs typeface="Arial"/>
              </a:rPr>
              <a:t>(</a:t>
            </a:r>
            <a:r>
              <a:rPr lang="en-GB" sz="2200" dirty="0">
                <a:highlight>
                  <a:srgbClr val="FFFF00"/>
                </a:highlight>
                <a:latin typeface="Aptos Display"/>
                <a:cs typeface="Arial"/>
              </a:rPr>
              <a:t>Spain</a:t>
            </a:r>
            <a:r>
              <a:rPr lang="en-GB" sz="2200" dirty="0">
                <a:latin typeface="Aptos Display"/>
                <a:cs typeface="Arial"/>
              </a:rPr>
              <a:t>) / 12%</a:t>
            </a:r>
            <a:r>
              <a:rPr lang="en-US" sz="2200" dirty="0">
                <a:latin typeface="Aptos Display"/>
                <a:cs typeface="Arial"/>
              </a:rPr>
              <a:t>​</a:t>
            </a:r>
          </a:p>
          <a:p>
            <a:pPr marL="228600" indent="-228600">
              <a:buFont typeface=""/>
              <a:buChar char="•"/>
            </a:pPr>
            <a:r>
              <a:rPr lang="en-GB" sz="2200" b="1" dirty="0">
                <a:latin typeface="Aptos Display"/>
                <a:cs typeface="Arial"/>
              </a:rPr>
              <a:t>Post-socialist</a:t>
            </a:r>
            <a:r>
              <a:rPr lang="en-GB" sz="2200" dirty="0">
                <a:latin typeface="Aptos Display"/>
                <a:cs typeface="Arial"/>
              </a:rPr>
              <a:t>(Mix between Liberal and Universalistic)</a:t>
            </a:r>
            <a:r>
              <a:rPr lang="en-GB" sz="2200" b="1" dirty="0">
                <a:latin typeface="Aptos Display"/>
                <a:cs typeface="Arial"/>
              </a:rPr>
              <a:t> </a:t>
            </a:r>
            <a:r>
              <a:rPr lang="en-GB" sz="2200" dirty="0">
                <a:latin typeface="Aptos Display"/>
                <a:cs typeface="Arial"/>
              </a:rPr>
              <a:t>(</a:t>
            </a:r>
            <a:r>
              <a:rPr lang="en-GB" sz="2200" dirty="0">
                <a:highlight>
                  <a:srgbClr val="FFFF00"/>
                </a:highlight>
                <a:latin typeface="Aptos Display"/>
                <a:cs typeface="Arial"/>
              </a:rPr>
              <a:t>Estonia)</a:t>
            </a:r>
            <a:r>
              <a:rPr lang="en-GB" sz="2200" dirty="0">
                <a:latin typeface="Aptos Display"/>
                <a:cs typeface="Arial"/>
              </a:rPr>
              <a:t> / 11%</a:t>
            </a:r>
            <a:r>
              <a:rPr lang="en-US" sz="2200" dirty="0">
                <a:latin typeface="Aptos Display"/>
                <a:cs typeface="Arial"/>
              </a:rPr>
              <a:t>​</a:t>
            </a:r>
          </a:p>
        </p:txBody>
      </p:sp>
    </p:spTree>
    <p:extLst>
      <p:ext uri="{BB962C8B-B14F-4D97-AF65-F5344CB8AC3E}">
        <p14:creationId xmlns:p14="http://schemas.microsoft.com/office/powerpoint/2010/main" val="13167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data 2">
            <a:extLst>
              <a:ext uri="{FF2B5EF4-FFF2-40B4-BE49-F238E27FC236}">
                <a16:creationId xmlns:a16="http://schemas.microsoft.com/office/drawing/2014/main" id="{C8FFF67C-E33E-AF30-A8DF-973CB4033D24}"/>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Contenidor de peu de pàgina 3">
            <a:extLst>
              <a:ext uri="{FF2B5EF4-FFF2-40B4-BE49-F238E27FC236}">
                <a16:creationId xmlns:a16="http://schemas.microsoft.com/office/drawing/2014/main" id="{0CB4ED9F-0AA1-5191-950D-85A1B477ADF1}"/>
              </a:ext>
            </a:extLst>
          </p:cNvPr>
          <p:cNvSpPr>
            <a:spLocks noGrp="1"/>
          </p:cNvSpPr>
          <p:nvPr>
            <p:ph type="ftr" sz="quarter" idx="11"/>
          </p:nvPr>
        </p:nvSpPr>
        <p:spPr/>
        <p:txBody>
          <a:bodyPr/>
          <a:lstStyle/>
          <a:p>
            <a:endParaRPr lang="de-DE" dirty="0"/>
          </a:p>
        </p:txBody>
      </p:sp>
      <p:sp>
        <p:nvSpPr>
          <p:cNvPr id="5" name="Contenidor de número de diapositiva 4">
            <a:extLst>
              <a:ext uri="{FF2B5EF4-FFF2-40B4-BE49-F238E27FC236}">
                <a16:creationId xmlns:a16="http://schemas.microsoft.com/office/drawing/2014/main" id="{FBB824BB-6030-1E3A-D317-185C294FDC09}"/>
              </a:ext>
            </a:extLst>
          </p:cNvPr>
          <p:cNvSpPr>
            <a:spLocks noGrp="1"/>
          </p:cNvSpPr>
          <p:nvPr>
            <p:ph type="sldNum" sz="quarter" idx="12"/>
          </p:nvPr>
        </p:nvSpPr>
        <p:spPr/>
        <p:txBody>
          <a:bodyPr/>
          <a:lstStyle/>
          <a:p>
            <a:fld id="{C90A3CD0-3793-5047-9657-4F81540F3810}" type="slidenum">
              <a:rPr lang="de-DE" smtClean="0"/>
              <a:t>6</a:t>
            </a:fld>
            <a:endParaRPr lang="de-DE"/>
          </a:p>
        </p:txBody>
      </p:sp>
      <p:pic>
        <p:nvPicPr>
          <p:cNvPr id="7" name="Imatge 6" descr="Imatge que conté text, mapa, Atles&#10;&#10;Pot ser que el contingut generat per IA no sigui correcte.">
            <a:extLst>
              <a:ext uri="{FF2B5EF4-FFF2-40B4-BE49-F238E27FC236}">
                <a16:creationId xmlns:a16="http://schemas.microsoft.com/office/drawing/2014/main" id="{B22949AA-2536-2330-9EA5-B4C9E47A982E}"/>
              </a:ext>
            </a:extLst>
          </p:cNvPr>
          <p:cNvPicPr>
            <a:picLocks noChangeAspect="1"/>
          </p:cNvPicPr>
          <p:nvPr/>
        </p:nvPicPr>
        <p:blipFill>
          <a:blip r:embed="rId2"/>
          <a:stretch>
            <a:fillRect/>
          </a:stretch>
        </p:blipFill>
        <p:spPr>
          <a:xfrm>
            <a:off x="4872189" y="957563"/>
            <a:ext cx="5178154" cy="5174560"/>
          </a:xfrm>
          <a:prstGeom prst="rect">
            <a:avLst/>
          </a:prstGeom>
        </p:spPr>
      </p:pic>
      <p:sp>
        <p:nvSpPr>
          <p:cNvPr id="2" name="QuadreDeText 1">
            <a:extLst>
              <a:ext uri="{FF2B5EF4-FFF2-40B4-BE49-F238E27FC236}">
                <a16:creationId xmlns:a16="http://schemas.microsoft.com/office/drawing/2014/main" id="{62DBE3A0-0B59-5887-43CE-E552EC3EFDDC}"/>
              </a:ext>
            </a:extLst>
          </p:cNvPr>
          <p:cNvSpPr txBox="1"/>
          <p:nvPr/>
        </p:nvSpPr>
        <p:spPr>
          <a:xfrm>
            <a:off x="806824" y="1740647"/>
            <a:ext cx="359335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a-ES" b="1" err="1">
                <a:cs typeface="Arial"/>
              </a:rPr>
              <a:t>Our</a:t>
            </a:r>
            <a:r>
              <a:rPr lang="ca-ES" b="1">
                <a:cs typeface="Arial"/>
              </a:rPr>
              <a:t> countries in focus: </a:t>
            </a:r>
            <a:endParaRPr lang="ca-ES" i="1" dirty="0">
              <a:cs typeface="Arial"/>
            </a:endParaRPr>
          </a:p>
          <a:p>
            <a:endParaRPr lang="ca-ES" dirty="0">
              <a:cs typeface="Arial"/>
            </a:endParaRPr>
          </a:p>
          <a:p>
            <a:r>
              <a:rPr lang="ca-ES" dirty="0" err="1">
                <a:cs typeface="Arial"/>
              </a:rPr>
              <a:t>Netherlands</a:t>
            </a:r>
            <a:r>
              <a:rPr lang="ca-ES" dirty="0">
                <a:cs typeface="Arial"/>
              </a:rPr>
              <a:t>: 23.2</a:t>
            </a:r>
            <a:endParaRPr lang="ca-ES" dirty="0"/>
          </a:p>
          <a:p>
            <a:r>
              <a:rPr lang="ca-ES" dirty="0">
                <a:cs typeface="Arial"/>
              </a:rPr>
              <a:t>Spain: 30</a:t>
            </a:r>
          </a:p>
          <a:p>
            <a:r>
              <a:rPr lang="ca-ES" dirty="0" err="1">
                <a:cs typeface="Arial"/>
              </a:rPr>
              <a:t>Germany</a:t>
            </a:r>
            <a:r>
              <a:rPr lang="ca-ES" dirty="0">
                <a:cs typeface="Arial"/>
              </a:rPr>
              <a:t>: 23.9</a:t>
            </a:r>
          </a:p>
          <a:p>
            <a:r>
              <a:rPr lang="ca-ES" dirty="0" err="1">
                <a:cs typeface="Arial"/>
              </a:rPr>
              <a:t>Estonia</a:t>
            </a:r>
            <a:r>
              <a:rPr lang="ca-ES" dirty="0">
                <a:cs typeface="Arial"/>
              </a:rPr>
              <a:t>: 22.4</a:t>
            </a:r>
          </a:p>
          <a:p>
            <a:r>
              <a:rPr lang="ca-ES" dirty="0" err="1">
                <a:cs typeface="Arial"/>
              </a:rPr>
              <a:t>Finland</a:t>
            </a:r>
            <a:r>
              <a:rPr lang="ca-ES" dirty="0">
                <a:cs typeface="Arial"/>
              </a:rPr>
              <a:t>: 21.4</a:t>
            </a:r>
          </a:p>
        </p:txBody>
      </p:sp>
    </p:spTree>
    <p:extLst>
      <p:ext uri="{BB962C8B-B14F-4D97-AF65-F5344CB8AC3E}">
        <p14:creationId xmlns:p14="http://schemas.microsoft.com/office/powerpoint/2010/main" val="142394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B19DC-8465-4CCF-AC38-4905A4F51EE4}"/>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FE7CB1D3-F9D7-002D-AE70-40E7F1D9515C}"/>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A49EBA04-BD00-5AF9-51BC-42CD6DE4DEE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9485B20-264B-9573-3DBA-30613EF1A808}"/>
              </a:ext>
            </a:extLst>
          </p:cNvPr>
          <p:cNvSpPr>
            <a:spLocks noGrp="1"/>
          </p:cNvSpPr>
          <p:nvPr>
            <p:ph type="sldNum" sz="quarter" idx="12"/>
          </p:nvPr>
        </p:nvSpPr>
        <p:spPr/>
        <p:txBody>
          <a:bodyPr/>
          <a:lstStyle/>
          <a:p>
            <a:fld id="{C90A3CD0-3793-5047-9657-4F81540F3810}" type="slidenum">
              <a:rPr lang="de-DE" smtClean="0"/>
              <a:t>7</a:t>
            </a:fld>
            <a:endParaRPr lang="de-DE"/>
          </a:p>
        </p:txBody>
      </p:sp>
      <p:sp>
        <p:nvSpPr>
          <p:cNvPr id="6" name="Diagrammplatzhalter 5">
            <a:extLst>
              <a:ext uri="{FF2B5EF4-FFF2-40B4-BE49-F238E27FC236}">
                <a16:creationId xmlns:a16="http://schemas.microsoft.com/office/drawing/2014/main" id="{0CA6000C-FA93-1AFA-DB15-06E31CE177DC}"/>
              </a:ext>
            </a:extLst>
          </p:cNvPr>
          <p:cNvSpPr>
            <a:spLocks noGrp="1"/>
          </p:cNvSpPr>
          <p:nvPr>
            <p:ph type="chart" sz="quarter" idx="13"/>
          </p:nvPr>
        </p:nvSpPr>
        <p:spPr/>
        <p:txBody>
          <a:bodyPr>
            <a:normAutofit/>
          </a:bodyPr>
          <a:lstStyle/>
          <a:p>
            <a:pPr marL="0" indent="0">
              <a:buNone/>
            </a:pPr>
            <a:r>
              <a:rPr lang="de-DE" dirty="0"/>
              <a:t>Guideline:</a:t>
            </a:r>
          </a:p>
          <a:p>
            <a:r>
              <a:rPr lang="de-DE" b="1" dirty="0"/>
              <a:t>Education</a:t>
            </a:r>
            <a:r>
              <a:rPr lang="de-DE" dirty="0"/>
              <a:t> </a:t>
            </a:r>
            <a:r>
              <a:rPr lang="de-DE" sz="1200" dirty="0"/>
              <a:t>(</a:t>
            </a:r>
            <a:r>
              <a:rPr lang="en-US" sz="1200" dirty="0"/>
              <a:t>Can you explain to me a little bit more why you were not studying in XXX?)</a:t>
            </a:r>
            <a:endParaRPr lang="de-DE" sz="1200" dirty="0"/>
          </a:p>
          <a:p>
            <a:r>
              <a:rPr lang="de-DE" b="1" dirty="0"/>
              <a:t>Employment</a:t>
            </a:r>
            <a:r>
              <a:rPr lang="de-DE" dirty="0"/>
              <a:t> </a:t>
            </a:r>
            <a:r>
              <a:rPr lang="de-DE" sz="1300" dirty="0"/>
              <a:t>(</a:t>
            </a:r>
            <a:r>
              <a:rPr lang="en-US" sz="1300" i="1" dirty="0"/>
              <a:t>What were the most difficult moments in these last years?)</a:t>
            </a:r>
            <a:endParaRPr lang="de-DE" sz="1300" dirty="0"/>
          </a:p>
          <a:p>
            <a:r>
              <a:rPr lang="de-DE" b="1" dirty="0"/>
              <a:t>Unpaid Acticities </a:t>
            </a:r>
            <a:r>
              <a:rPr lang="de-DE" sz="1200" dirty="0"/>
              <a:t>(Caring for beloved ones?)</a:t>
            </a:r>
          </a:p>
          <a:p>
            <a:r>
              <a:rPr lang="de-DE" b="1" dirty="0"/>
              <a:t>Household and Housing </a:t>
            </a:r>
            <a:r>
              <a:rPr lang="de-DE" sz="1200" dirty="0"/>
              <a:t>(</a:t>
            </a:r>
            <a:r>
              <a:rPr lang="en-US" sz="1200" dirty="0"/>
              <a:t>How would you describe your current housing situation?)</a:t>
            </a:r>
            <a:endParaRPr lang="de-DE" sz="1200" dirty="0"/>
          </a:p>
          <a:p>
            <a:r>
              <a:rPr lang="de-DE" b="1" dirty="0"/>
              <a:t>Adulthood</a:t>
            </a:r>
            <a:r>
              <a:rPr lang="de-DE" dirty="0"/>
              <a:t> </a:t>
            </a:r>
            <a:r>
              <a:rPr lang="de-DE" sz="1200" dirty="0"/>
              <a:t>(</a:t>
            </a:r>
            <a:r>
              <a:rPr lang="en-US" sz="1200" dirty="0"/>
              <a:t>Do you feel like an adult? Why? Do you feel precarious? Why?</a:t>
            </a:r>
            <a:r>
              <a:rPr lang="de-DE" sz="1200" dirty="0"/>
              <a:t>)</a:t>
            </a:r>
          </a:p>
          <a:p>
            <a:r>
              <a:rPr lang="de-DE" b="1" dirty="0"/>
              <a:t>Future Aspirations </a:t>
            </a:r>
            <a:r>
              <a:rPr lang="de-DE" sz="1200" dirty="0"/>
              <a:t>(</a:t>
            </a:r>
            <a:r>
              <a:rPr lang="en-US" sz="1200" dirty="0"/>
              <a:t>Looking to the next 18 months, what do you see yourself doing?</a:t>
            </a:r>
            <a:r>
              <a:rPr lang="de-DE" sz="1200" dirty="0"/>
              <a:t>)</a:t>
            </a:r>
          </a:p>
          <a:p>
            <a:pPr marL="0" indent="0">
              <a:buNone/>
            </a:pPr>
            <a:endParaRPr lang="de-DE" dirty="0"/>
          </a:p>
          <a:p>
            <a:pPr marL="0" indent="0">
              <a:buNone/>
            </a:pPr>
            <a:r>
              <a:rPr lang="de-DE" dirty="0"/>
              <a:t>+ Complimentary </a:t>
            </a:r>
            <a:r>
              <a:rPr lang="de-DE" b="1" dirty="0"/>
              <a:t>Handouts </a:t>
            </a:r>
            <a:endParaRPr lang="en-US" b="1" dirty="0"/>
          </a:p>
          <a:p>
            <a:endParaRPr lang="de-DE" dirty="0"/>
          </a:p>
        </p:txBody>
      </p:sp>
      <p:sp>
        <p:nvSpPr>
          <p:cNvPr id="7" name="Titel 1">
            <a:extLst>
              <a:ext uri="{FF2B5EF4-FFF2-40B4-BE49-F238E27FC236}">
                <a16:creationId xmlns:a16="http://schemas.microsoft.com/office/drawing/2014/main" id="{0810FCA0-22BE-789B-D4FA-1DB3A298BA14}"/>
              </a:ext>
            </a:extLst>
          </p:cNvPr>
          <p:cNvSpPr>
            <a:spLocks noGrp="1"/>
          </p:cNvSpPr>
          <p:nvPr>
            <p:ph type="title"/>
          </p:nvPr>
        </p:nvSpPr>
        <p:spPr>
          <a:xfrm>
            <a:off x="825015" y="728663"/>
            <a:ext cx="10515600" cy="720725"/>
          </a:xfrm>
        </p:spPr>
        <p:txBody>
          <a:bodyPr/>
          <a:lstStyle/>
          <a:p>
            <a:r>
              <a:rPr lang="de-DE" dirty="0"/>
              <a:t>Interviews</a:t>
            </a:r>
          </a:p>
        </p:txBody>
      </p:sp>
      <p:pic>
        <p:nvPicPr>
          <p:cNvPr id="8" name="Picture 7">
            <a:extLst>
              <a:ext uri="{FF2B5EF4-FFF2-40B4-BE49-F238E27FC236}">
                <a16:creationId xmlns:a16="http://schemas.microsoft.com/office/drawing/2014/main" id="{0B3392C2-238A-7B1C-5DB0-82540B12AE5E}"/>
              </a:ext>
            </a:extLst>
          </p:cNvPr>
          <p:cNvPicPr>
            <a:picLocks noChangeAspect="1"/>
          </p:cNvPicPr>
          <p:nvPr/>
        </p:nvPicPr>
        <p:blipFill>
          <a:blip r:embed="rId2"/>
          <a:stretch>
            <a:fillRect/>
          </a:stretch>
        </p:blipFill>
        <p:spPr>
          <a:xfrm>
            <a:off x="8012485" y="1070864"/>
            <a:ext cx="3495240" cy="2044605"/>
          </a:xfrm>
          <a:prstGeom prst="rect">
            <a:avLst/>
          </a:prstGeom>
        </p:spPr>
      </p:pic>
      <p:pic>
        <p:nvPicPr>
          <p:cNvPr id="10" name="Picture 9">
            <a:extLst>
              <a:ext uri="{FF2B5EF4-FFF2-40B4-BE49-F238E27FC236}">
                <a16:creationId xmlns:a16="http://schemas.microsoft.com/office/drawing/2014/main" id="{3E065713-D000-5239-310A-953DFA87AF9A}"/>
              </a:ext>
            </a:extLst>
          </p:cNvPr>
          <p:cNvPicPr>
            <a:picLocks noChangeAspect="1"/>
          </p:cNvPicPr>
          <p:nvPr/>
        </p:nvPicPr>
        <p:blipFill>
          <a:blip r:embed="rId3"/>
          <a:stretch>
            <a:fillRect/>
          </a:stretch>
        </p:blipFill>
        <p:spPr>
          <a:xfrm>
            <a:off x="7961025" y="3742531"/>
            <a:ext cx="3506378" cy="1807369"/>
          </a:xfrm>
          <a:prstGeom prst="rect">
            <a:avLst/>
          </a:prstGeom>
        </p:spPr>
      </p:pic>
    </p:spTree>
    <p:extLst>
      <p:ext uri="{BB962C8B-B14F-4D97-AF65-F5344CB8AC3E}">
        <p14:creationId xmlns:p14="http://schemas.microsoft.com/office/powerpoint/2010/main" val="388987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D8D6-A057-8393-5F22-C827305487E2}"/>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34F498E4-3353-A8DD-328E-11AA4F8A323C}"/>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67CB091B-AD1C-4697-C8CB-D7FE3C5EBD87}"/>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C50AC865-80C0-B439-6822-0EDDA6F0FEF3}"/>
              </a:ext>
            </a:extLst>
          </p:cNvPr>
          <p:cNvSpPr>
            <a:spLocks noGrp="1"/>
          </p:cNvSpPr>
          <p:nvPr>
            <p:ph type="sldNum" sz="quarter" idx="12"/>
          </p:nvPr>
        </p:nvSpPr>
        <p:spPr/>
        <p:txBody>
          <a:bodyPr/>
          <a:lstStyle/>
          <a:p>
            <a:fld id="{C90A3CD0-3793-5047-9657-4F81540F3810}" type="slidenum">
              <a:rPr lang="de-DE" smtClean="0"/>
              <a:t>8</a:t>
            </a:fld>
            <a:endParaRPr lang="de-DE"/>
          </a:p>
        </p:txBody>
      </p:sp>
      <p:sp>
        <p:nvSpPr>
          <p:cNvPr id="6" name="Diagrammplatzhalter 5">
            <a:extLst>
              <a:ext uri="{FF2B5EF4-FFF2-40B4-BE49-F238E27FC236}">
                <a16:creationId xmlns:a16="http://schemas.microsoft.com/office/drawing/2014/main" id="{F125C1A7-6654-9C90-4E9F-D0062C9797F2}"/>
              </a:ext>
            </a:extLst>
          </p:cNvPr>
          <p:cNvSpPr>
            <a:spLocks noGrp="1"/>
          </p:cNvSpPr>
          <p:nvPr>
            <p:ph type="chart" sz="quarter" idx="13"/>
          </p:nvPr>
        </p:nvSpPr>
        <p:spPr/>
        <p:txBody>
          <a:bodyPr>
            <a:normAutofit/>
          </a:bodyPr>
          <a:lstStyle/>
          <a:p>
            <a:pPr marL="0" indent="0">
              <a:buNone/>
            </a:pPr>
            <a:endParaRPr lang="en-US" dirty="0"/>
          </a:p>
          <a:p>
            <a:endParaRPr lang="de-DE" dirty="0"/>
          </a:p>
        </p:txBody>
      </p:sp>
      <p:sp>
        <p:nvSpPr>
          <p:cNvPr id="7" name="Titel 1">
            <a:extLst>
              <a:ext uri="{FF2B5EF4-FFF2-40B4-BE49-F238E27FC236}">
                <a16:creationId xmlns:a16="http://schemas.microsoft.com/office/drawing/2014/main" id="{A1887866-14F3-6D81-A653-15418ECF7504}"/>
              </a:ext>
            </a:extLst>
          </p:cNvPr>
          <p:cNvSpPr>
            <a:spLocks noGrp="1"/>
          </p:cNvSpPr>
          <p:nvPr>
            <p:ph type="title"/>
          </p:nvPr>
        </p:nvSpPr>
        <p:spPr>
          <a:xfrm>
            <a:off x="825015" y="728663"/>
            <a:ext cx="10515600" cy="720725"/>
          </a:xfrm>
        </p:spPr>
        <p:txBody>
          <a:bodyPr/>
          <a:lstStyle/>
          <a:p>
            <a:r>
              <a:rPr lang="de-DE" dirty="0"/>
              <a:t>First Wave of Interviews</a:t>
            </a:r>
          </a:p>
        </p:txBody>
      </p:sp>
      <p:graphicFrame>
        <p:nvGraphicFramePr>
          <p:cNvPr id="2" name="Table 1">
            <a:extLst>
              <a:ext uri="{FF2B5EF4-FFF2-40B4-BE49-F238E27FC236}">
                <a16:creationId xmlns:a16="http://schemas.microsoft.com/office/drawing/2014/main" id="{E91759D6-56A0-19F2-6541-4D830C102CE1}"/>
              </a:ext>
            </a:extLst>
          </p:cNvPr>
          <p:cNvGraphicFramePr>
            <a:graphicFrameLocks noGrp="1"/>
          </p:cNvGraphicFramePr>
          <p:nvPr>
            <p:extLst>
              <p:ext uri="{D42A27DB-BD31-4B8C-83A1-F6EECF244321}">
                <p14:modId xmlns:p14="http://schemas.microsoft.com/office/powerpoint/2010/main" val="2350529424"/>
              </p:ext>
            </p:extLst>
          </p:nvPr>
        </p:nvGraphicFramePr>
        <p:xfrm>
          <a:off x="825014" y="1710266"/>
          <a:ext cx="10350984" cy="3997116"/>
        </p:xfrm>
        <a:graphic>
          <a:graphicData uri="http://schemas.openxmlformats.org/drawingml/2006/table">
            <a:tbl>
              <a:tblPr firstRow="1" bandRow="1">
                <a:tableStyleId>{5C22544A-7EE6-4342-B048-85BDC9FD1C3A}</a:tableStyleId>
              </a:tblPr>
              <a:tblGrid>
                <a:gridCol w="940286">
                  <a:extLst>
                    <a:ext uri="{9D8B030D-6E8A-4147-A177-3AD203B41FA5}">
                      <a16:colId xmlns:a16="http://schemas.microsoft.com/office/drawing/2014/main" val="4129010227"/>
                    </a:ext>
                  </a:extLst>
                </a:gridCol>
                <a:gridCol w="1028700">
                  <a:extLst>
                    <a:ext uri="{9D8B030D-6E8A-4147-A177-3AD203B41FA5}">
                      <a16:colId xmlns:a16="http://schemas.microsoft.com/office/drawing/2014/main" val="3069129398"/>
                    </a:ext>
                  </a:extLst>
                </a:gridCol>
                <a:gridCol w="1206500">
                  <a:extLst>
                    <a:ext uri="{9D8B030D-6E8A-4147-A177-3AD203B41FA5}">
                      <a16:colId xmlns:a16="http://schemas.microsoft.com/office/drawing/2014/main" val="4046429296"/>
                    </a:ext>
                  </a:extLst>
                </a:gridCol>
                <a:gridCol w="1054100">
                  <a:extLst>
                    <a:ext uri="{9D8B030D-6E8A-4147-A177-3AD203B41FA5}">
                      <a16:colId xmlns:a16="http://schemas.microsoft.com/office/drawing/2014/main" val="1647934844"/>
                    </a:ext>
                  </a:extLst>
                </a:gridCol>
                <a:gridCol w="1790700">
                  <a:extLst>
                    <a:ext uri="{9D8B030D-6E8A-4147-A177-3AD203B41FA5}">
                      <a16:colId xmlns:a16="http://schemas.microsoft.com/office/drawing/2014/main" val="3348400236"/>
                    </a:ext>
                  </a:extLst>
                </a:gridCol>
                <a:gridCol w="1066800">
                  <a:extLst>
                    <a:ext uri="{9D8B030D-6E8A-4147-A177-3AD203B41FA5}">
                      <a16:colId xmlns:a16="http://schemas.microsoft.com/office/drawing/2014/main" val="1979794408"/>
                    </a:ext>
                  </a:extLst>
                </a:gridCol>
                <a:gridCol w="1689100">
                  <a:extLst>
                    <a:ext uri="{9D8B030D-6E8A-4147-A177-3AD203B41FA5}">
                      <a16:colId xmlns:a16="http://schemas.microsoft.com/office/drawing/2014/main" val="340838322"/>
                    </a:ext>
                  </a:extLst>
                </a:gridCol>
                <a:gridCol w="1574798">
                  <a:extLst>
                    <a:ext uri="{9D8B030D-6E8A-4147-A177-3AD203B41FA5}">
                      <a16:colId xmlns:a16="http://schemas.microsoft.com/office/drawing/2014/main" val="4145047874"/>
                    </a:ext>
                  </a:extLst>
                </a:gridCol>
              </a:tblGrid>
              <a:tr h="559506">
                <a:tc>
                  <a:txBody>
                    <a:bodyPr/>
                    <a:lstStyle/>
                    <a:p>
                      <a:endParaRPr lang="en-GB" sz="1800" dirty="0"/>
                    </a:p>
                  </a:txBody>
                  <a:tcPr/>
                </a:tc>
                <a:tc>
                  <a:txBody>
                    <a:bodyPr/>
                    <a:lstStyle/>
                    <a:p>
                      <a:r>
                        <a:rPr lang="en-GB" sz="1800" dirty="0"/>
                        <a:t>TOTAL</a:t>
                      </a:r>
                    </a:p>
                  </a:txBody>
                  <a:tcPr/>
                </a:tc>
                <a:tc>
                  <a:txBody>
                    <a:bodyPr/>
                    <a:lstStyle/>
                    <a:p>
                      <a:r>
                        <a:rPr lang="en-GB" sz="1800" dirty="0"/>
                        <a:t>ISCED 2 </a:t>
                      </a:r>
                    </a:p>
                  </a:txBody>
                  <a:tcPr/>
                </a:tc>
                <a:tc>
                  <a:txBody>
                    <a:bodyPr/>
                    <a:lstStyle/>
                    <a:p>
                      <a:r>
                        <a:rPr lang="en-GB" sz="1800" dirty="0"/>
                        <a:t>RURAL</a:t>
                      </a:r>
                    </a:p>
                  </a:txBody>
                  <a:tcPr/>
                </a:tc>
                <a:tc>
                  <a:txBody>
                    <a:bodyPr/>
                    <a:lstStyle/>
                    <a:p>
                      <a:r>
                        <a:rPr lang="en-GB" sz="1800" dirty="0"/>
                        <a:t>MIGRATION B</a:t>
                      </a:r>
                    </a:p>
                  </a:txBody>
                  <a:tcPr/>
                </a:tc>
                <a:tc>
                  <a:txBody>
                    <a:bodyPr/>
                    <a:lstStyle/>
                    <a:p>
                      <a:r>
                        <a:rPr lang="en-GB" sz="1800" dirty="0"/>
                        <a:t>W + L GLASS</a:t>
                      </a:r>
                    </a:p>
                  </a:txBody>
                  <a:tcPr/>
                </a:tc>
                <a:tc>
                  <a:txBody>
                    <a:bodyPr/>
                    <a:lstStyle/>
                    <a:p>
                      <a:r>
                        <a:rPr lang="en-GB" sz="1800" dirty="0"/>
                        <a:t>ETHNIC MIN.</a:t>
                      </a:r>
                    </a:p>
                  </a:txBody>
                  <a:tcPr/>
                </a:tc>
                <a:tc>
                  <a:txBody>
                    <a:bodyPr/>
                    <a:lstStyle/>
                    <a:p>
                      <a:r>
                        <a:rPr lang="en-GB" sz="1800" dirty="0"/>
                        <a:t>ILLNESS/ DISABILITY</a:t>
                      </a:r>
                    </a:p>
                  </a:txBody>
                  <a:tcPr/>
                </a:tc>
                <a:extLst>
                  <a:ext uri="{0D108BD9-81ED-4DB2-BD59-A6C34878D82A}">
                    <a16:rowId xmlns:a16="http://schemas.microsoft.com/office/drawing/2014/main" val="42093589"/>
                  </a:ext>
                </a:extLst>
              </a:tr>
              <a:tr h="559506">
                <a:tc>
                  <a:txBody>
                    <a:bodyPr/>
                    <a:lstStyle/>
                    <a:p>
                      <a:r>
                        <a:rPr lang="en-GB" dirty="0"/>
                        <a:t>EST</a:t>
                      </a:r>
                    </a:p>
                  </a:txBody>
                  <a:tcPr/>
                </a:tc>
                <a:tc>
                  <a:txBody>
                    <a:bodyPr/>
                    <a:lstStyle/>
                    <a:p>
                      <a:r>
                        <a:rPr lang="en-GB" b="1" dirty="0"/>
                        <a:t>25</a:t>
                      </a:r>
                    </a:p>
                  </a:txBody>
                  <a:tcPr/>
                </a:tc>
                <a:tc>
                  <a:txBody>
                    <a:bodyPr/>
                    <a:lstStyle/>
                    <a:p>
                      <a:r>
                        <a:rPr lang="en-GB" b="1" dirty="0"/>
                        <a:t>3</a:t>
                      </a:r>
                    </a:p>
                  </a:txBody>
                  <a:tcPr/>
                </a:tc>
                <a:tc>
                  <a:txBody>
                    <a:bodyPr/>
                    <a:lstStyle/>
                    <a:p>
                      <a:r>
                        <a:rPr lang="en-GB" b="1" dirty="0"/>
                        <a:t>7</a:t>
                      </a:r>
                    </a:p>
                  </a:txBody>
                  <a:tcPr/>
                </a:tc>
                <a:tc>
                  <a:txBody>
                    <a:bodyPr/>
                    <a:lstStyle/>
                    <a:p>
                      <a:r>
                        <a:rPr lang="en-GB" dirty="0"/>
                        <a:t>1</a:t>
                      </a:r>
                    </a:p>
                  </a:txBody>
                  <a:tcPr/>
                </a:tc>
                <a:tc>
                  <a:txBody>
                    <a:bodyPr/>
                    <a:lstStyle/>
                    <a:p>
                      <a:r>
                        <a:rPr lang="en-GB" dirty="0"/>
                        <a:t>5</a:t>
                      </a:r>
                    </a:p>
                  </a:txBody>
                  <a:tcPr/>
                </a:tc>
                <a:tc>
                  <a:txBody>
                    <a:bodyPr/>
                    <a:lstStyle/>
                    <a:p>
                      <a:r>
                        <a:rPr lang="en-GB" b="1" dirty="0"/>
                        <a:t>9</a:t>
                      </a:r>
                    </a:p>
                  </a:txBody>
                  <a:tcPr/>
                </a:tc>
                <a:tc>
                  <a:txBody>
                    <a:bodyPr/>
                    <a:lstStyle/>
                    <a:p>
                      <a:r>
                        <a:rPr lang="en-GB" dirty="0"/>
                        <a:t>9</a:t>
                      </a:r>
                    </a:p>
                  </a:txBody>
                  <a:tcPr/>
                </a:tc>
                <a:extLst>
                  <a:ext uri="{0D108BD9-81ED-4DB2-BD59-A6C34878D82A}">
                    <a16:rowId xmlns:a16="http://schemas.microsoft.com/office/drawing/2014/main" val="1619320812"/>
                  </a:ext>
                </a:extLst>
              </a:tr>
              <a:tr h="559506">
                <a:tc>
                  <a:txBody>
                    <a:bodyPr/>
                    <a:lstStyle/>
                    <a:p>
                      <a:r>
                        <a:rPr lang="en-GB" dirty="0"/>
                        <a:t>FIN</a:t>
                      </a:r>
                    </a:p>
                  </a:txBody>
                  <a:tcPr/>
                </a:tc>
                <a:tc>
                  <a:txBody>
                    <a:bodyPr/>
                    <a:lstStyle/>
                    <a:p>
                      <a:r>
                        <a:rPr lang="en-GB" b="1" dirty="0"/>
                        <a:t>17</a:t>
                      </a:r>
                    </a:p>
                  </a:txBody>
                  <a:tcPr/>
                </a:tc>
                <a:tc>
                  <a:txBody>
                    <a:bodyPr/>
                    <a:lstStyle/>
                    <a:p>
                      <a:r>
                        <a:rPr lang="en-GB" dirty="0"/>
                        <a:t>1</a:t>
                      </a:r>
                    </a:p>
                  </a:txBody>
                  <a:tcPr/>
                </a:tc>
                <a:tc>
                  <a:txBody>
                    <a:bodyPr/>
                    <a:lstStyle/>
                    <a:p>
                      <a:r>
                        <a:rPr lang="en-GB" dirty="0"/>
                        <a:t>2</a:t>
                      </a:r>
                    </a:p>
                  </a:txBody>
                  <a:tcPr/>
                </a:tc>
                <a:tc>
                  <a:txBody>
                    <a:bodyPr/>
                    <a:lstStyle/>
                    <a:p>
                      <a:r>
                        <a:rPr lang="en-GB" dirty="0"/>
                        <a:t>1</a:t>
                      </a:r>
                    </a:p>
                  </a:txBody>
                  <a:tcPr/>
                </a:tc>
                <a:tc>
                  <a:txBody>
                    <a:bodyPr/>
                    <a:lstStyle/>
                    <a:p>
                      <a:r>
                        <a:rPr lang="en-GB" b="1" dirty="0"/>
                        <a:t>9</a:t>
                      </a:r>
                    </a:p>
                  </a:txBody>
                  <a:tcPr/>
                </a:tc>
                <a:tc>
                  <a:txBody>
                    <a:bodyPr/>
                    <a:lstStyle/>
                    <a:p>
                      <a:r>
                        <a:rPr lang="en-GB" dirty="0"/>
                        <a:t>1</a:t>
                      </a:r>
                    </a:p>
                  </a:txBody>
                  <a:tcPr/>
                </a:tc>
                <a:tc>
                  <a:txBody>
                    <a:bodyPr/>
                    <a:lstStyle/>
                    <a:p>
                      <a:r>
                        <a:rPr lang="en-GB" b="1" dirty="0"/>
                        <a:t>14</a:t>
                      </a:r>
                    </a:p>
                  </a:txBody>
                  <a:tcPr/>
                </a:tc>
                <a:extLst>
                  <a:ext uri="{0D108BD9-81ED-4DB2-BD59-A6C34878D82A}">
                    <a16:rowId xmlns:a16="http://schemas.microsoft.com/office/drawing/2014/main" val="1272604549"/>
                  </a:ext>
                </a:extLst>
              </a:tr>
              <a:tr h="559506">
                <a:tc>
                  <a:txBody>
                    <a:bodyPr/>
                    <a:lstStyle/>
                    <a:p>
                      <a:r>
                        <a:rPr lang="en-GB" dirty="0"/>
                        <a:t>NTHL</a:t>
                      </a:r>
                    </a:p>
                  </a:txBody>
                  <a:tcPr/>
                </a:tc>
                <a:tc>
                  <a:txBody>
                    <a:bodyPr/>
                    <a:lstStyle/>
                    <a:p>
                      <a:r>
                        <a:rPr lang="en-GB" b="1" dirty="0"/>
                        <a:t>21</a:t>
                      </a:r>
                    </a:p>
                  </a:txBody>
                  <a:tcPr/>
                </a:tc>
                <a:tc>
                  <a:txBody>
                    <a:bodyPr/>
                    <a:lstStyle/>
                    <a:p>
                      <a:r>
                        <a:rPr lang="en-GB" dirty="0"/>
                        <a:t>1</a:t>
                      </a:r>
                    </a:p>
                  </a:txBody>
                  <a:tcPr/>
                </a:tc>
                <a:tc>
                  <a:txBody>
                    <a:bodyPr/>
                    <a:lstStyle/>
                    <a:p>
                      <a:r>
                        <a:rPr lang="en-GB" dirty="0"/>
                        <a:t>3</a:t>
                      </a:r>
                    </a:p>
                  </a:txBody>
                  <a:tcPr/>
                </a:tc>
                <a:tc>
                  <a:txBody>
                    <a:bodyPr/>
                    <a:lstStyle/>
                    <a:p>
                      <a:r>
                        <a:rPr lang="en-GB" dirty="0"/>
                        <a:t>-</a:t>
                      </a:r>
                    </a:p>
                  </a:txBody>
                  <a:tcPr/>
                </a:tc>
                <a:tc>
                  <a:txBody>
                    <a:bodyPr/>
                    <a:lstStyle/>
                    <a:p>
                      <a:r>
                        <a:rPr lang="en-GB" dirty="0"/>
                        <a:t>1</a:t>
                      </a:r>
                    </a:p>
                  </a:txBody>
                  <a:tcPr/>
                </a:tc>
                <a:tc>
                  <a:txBody>
                    <a:bodyPr/>
                    <a:lstStyle/>
                    <a:p>
                      <a:r>
                        <a:rPr lang="en-GB" dirty="0"/>
                        <a:t>2</a:t>
                      </a:r>
                    </a:p>
                  </a:txBody>
                  <a:tcPr/>
                </a:tc>
                <a:tc>
                  <a:txBody>
                    <a:bodyPr/>
                    <a:lstStyle/>
                    <a:p>
                      <a:r>
                        <a:rPr lang="en-GB" dirty="0"/>
                        <a:t>6</a:t>
                      </a:r>
                    </a:p>
                  </a:txBody>
                  <a:tcPr/>
                </a:tc>
                <a:extLst>
                  <a:ext uri="{0D108BD9-81ED-4DB2-BD59-A6C34878D82A}">
                    <a16:rowId xmlns:a16="http://schemas.microsoft.com/office/drawing/2014/main" val="2832444834"/>
                  </a:ext>
                </a:extLst>
              </a:tr>
              <a:tr h="559506">
                <a:tc>
                  <a:txBody>
                    <a:bodyPr/>
                    <a:lstStyle/>
                    <a:p>
                      <a:r>
                        <a:rPr lang="en-GB" dirty="0"/>
                        <a:t>GER</a:t>
                      </a:r>
                    </a:p>
                  </a:txBody>
                  <a:tcPr/>
                </a:tc>
                <a:tc>
                  <a:txBody>
                    <a:bodyPr/>
                    <a:lstStyle/>
                    <a:p>
                      <a:r>
                        <a:rPr lang="en-GB" b="1" dirty="0"/>
                        <a:t>12</a:t>
                      </a:r>
                    </a:p>
                  </a:txBody>
                  <a:tcPr/>
                </a:tc>
                <a:tc>
                  <a:txBody>
                    <a:bodyPr/>
                    <a:lstStyle/>
                    <a:p>
                      <a:r>
                        <a:rPr lang="en-GB" dirty="0"/>
                        <a:t>-</a:t>
                      </a:r>
                    </a:p>
                  </a:txBody>
                  <a:tcPr/>
                </a:tc>
                <a:tc>
                  <a:txBody>
                    <a:bodyPr/>
                    <a:lstStyle/>
                    <a:p>
                      <a:r>
                        <a:rPr lang="en-GB" dirty="0"/>
                        <a:t>2</a:t>
                      </a:r>
                    </a:p>
                  </a:txBody>
                  <a:tcPr/>
                </a:tc>
                <a:tc>
                  <a:txBody>
                    <a:bodyPr/>
                    <a:lstStyle/>
                    <a:p>
                      <a:r>
                        <a:rPr lang="en-GB" dirty="0"/>
                        <a:t>1</a:t>
                      </a:r>
                    </a:p>
                  </a:txBody>
                  <a:tcPr/>
                </a:tc>
                <a:tc>
                  <a:txBody>
                    <a:bodyPr/>
                    <a:lstStyle/>
                    <a:p>
                      <a:r>
                        <a:rPr lang="en-GB" dirty="0"/>
                        <a:t>4</a:t>
                      </a:r>
                    </a:p>
                  </a:txBody>
                  <a:tcPr/>
                </a:tc>
                <a:tc>
                  <a:txBody>
                    <a:bodyPr/>
                    <a:lstStyle/>
                    <a:p>
                      <a:r>
                        <a:rPr lang="en-GB" dirty="0"/>
                        <a:t>2</a:t>
                      </a:r>
                    </a:p>
                  </a:txBody>
                  <a:tcPr/>
                </a:tc>
                <a:tc>
                  <a:txBody>
                    <a:bodyPr/>
                    <a:lstStyle/>
                    <a:p>
                      <a:r>
                        <a:rPr lang="en-GB" dirty="0"/>
                        <a:t>3</a:t>
                      </a:r>
                    </a:p>
                  </a:txBody>
                  <a:tcPr/>
                </a:tc>
                <a:extLst>
                  <a:ext uri="{0D108BD9-81ED-4DB2-BD59-A6C34878D82A}">
                    <a16:rowId xmlns:a16="http://schemas.microsoft.com/office/drawing/2014/main" val="4190909616"/>
                  </a:ext>
                </a:extLst>
              </a:tr>
              <a:tr h="559506">
                <a:tc>
                  <a:txBody>
                    <a:bodyPr/>
                    <a:lstStyle/>
                    <a:p>
                      <a:r>
                        <a:rPr lang="en-GB" dirty="0"/>
                        <a:t>SP</a:t>
                      </a:r>
                    </a:p>
                  </a:txBody>
                  <a:tcPr/>
                </a:tc>
                <a:tc>
                  <a:txBody>
                    <a:bodyPr/>
                    <a:lstStyle/>
                    <a:p>
                      <a:r>
                        <a:rPr lang="en-GB" b="1" dirty="0"/>
                        <a:t>25</a:t>
                      </a:r>
                    </a:p>
                  </a:txBody>
                  <a:tcPr/>
                </a:tc>
                <a:tc>
                  <a:txBody>
                    <a:bodyPr/>
                    <a:lstStyle/>
                    <a:p>
                      <a:r>
                        <a:rPr lang="en-GB" dirty="0"/>
                        <a:t>2</a:t>
                      </a:r>
                    </a:p>
                  </a:txBody>
                  <a:tcPr/>
                </a:tc>
                <a:tc>
                  <a:txBody>
                    <a:bodyPr/>
                    <a:lstStyle/>
                    <a:p>
                      <a:r>
                        <a:rPr lang="en-GB" dirty="0"/>
                        <a:t>3</a:t>
                      </a:r>
                    </a:p>
                  </a:txBody>
                  <a:tcPr/>
                </a:tc>
                <a:tc>
                  <a:txBody>
                    <a:bodyPr/>
                    <a:lstStyle/>
                    <a:p>
                      <a:r>
                        <a:rPr lang="en-GB" b="1" dirty="0"/>
                        <a:t>6</a:t>
                      </a:r>
                    </a:p>
                  </a:txBody>
                  <a:tcPr/>
                </a:tc>
                <a:tc>
                  <a:txBody>
                    <a:bodyPr/>
                    <a:lstStyle/>
                    <a:p>
                      <a:r>
                        <a:rPr lang="en-GB" dirty="0"/>
                        <a:t>7</a:t>
                      </a:r>
                    </a:p>
                  </a:txBody>
                  <a:tcPr/>
                </a:tc>
                <a:tc>
                  <a:txBody>
                    <a:bodyPr/>
                    <a:lstStyle/>
                    <a:p>
                      <a:r>
                        <a:rPr lang="en-GB" dirty="0"/>
                        <a:t>3</a:t>
                      </a:r>
                    </a:p>
                  </a:txBody>
                  <a:tcPr/>
                </a:tc>
                <a:tc>
                  <a:txBody>
                    <a:bodyPr/>
                    <a:lstStyle/>
                    <a:p>
                      <a:r>
                        <a:rPr lang="en-GB" dirty="0"/>
                        <a:t>5</a:t>
                      </a:r>
                    </a:p>
                  </a:txBody>
                  <a:tcPr/>
                </a:tc>
                <a:extLst>
                  <a:ext uri="{0D108BD9-81ED-4DB2-BD59-A6C34878D82A}">
                    <a16:rowId xmlns:a16="http://schemas.microsoft.com/office/drawing/2014/main" val="3123510277"/>
                  </a:ext>
                </a:extLst>
              </a:tr>
              <a:tr h="559506">
                <a:tc>
                  <a:txBody>
                    <a:bodyPr/>
                    <a:lstStyle/>
                    <a:p>
                      <a:r>
                        <a:rPr lang="en-GB" dirty="0"/>
                        <a:t>TOTAL</a:t>
                      </a:r>
                    </a:p>
                  </a:txBody>
                  <a:tcPr/>
                </a:tc>
                <a:tc>
                  <a:txBody>
                    <a:bodyPr/>
                    <a:lstStyle/>
                    <a:p>
                      <a:r>
                        <a:rPr lang="en-GB" b="1" dirty="0"/>
                        <a:t>100</a:t>
                      </a:r>
                    </a:p>
                  </a:txBody>
                  <a:tcPr/>
                </a:tc>
                <a:tc>
                  <a:txBody>
                    <a:bodyPr/>
                    <a:lstStyle/>
                    <a:p>
                      <a:r>
                        <a:rPr lang="en-GB" b="1" dirty="0"/>
                        <a:t>7</a:t>
                      </a:r>
                    </a:p>
                  </a:txBody>
                  <a:tcPr/>
                </a:tc>
                <a:tc>
                  <a:txBody>
                    <a:bodyPr/>
                    <a:lstStyle/>
                    <a:p>
                      <a:r>
                        <a:rPr lang="en-GB" b="1" dirty="0"/>
                        <a:t>17</a:t>
                      </a:r>
                    </a:p>
                  </a:txBody>
                  <a:tcPr/>
                </a:tc>
                <a:tc>
                  <a:txBody>
                    <a:bodyPr/>
                    <a:lstStyle/>
                    <a:p>
                      <a:r>
                        <a:rPr lang="en-GB" b="1" dirty="0"/>
                        <a:t>9</a:t>
                      </a:r>
                    </a:p>
                  </a:txBody>
                  <a:tcPr/>
                </a:tc>
                <a:tc>
                  <a:txBody>
                    <a:bodyPr/>
                    <a:lstStyle/>
                    <a:p>
                      <a:r>
                        <a:rPr lang="en-GB" b="1" dirty="0"/>
                        <a:t>26</a:t>
                      </a:r>
                    </a:p>
                  </a:txBody>
                  <a:tcPr/>
                </a:tc>
                <a:tc>
                  <a:txBody>
                    <a:bodyPr/>
                    <a:lstStyle/>
                    <a:p>
                      <a:r>
                        <a:rPr lang="en-GB" b="1" dirty="0"/>
                        <a:t>17</a:t>
                      </a:r>
                    </a:p>
                  </a:txBody>
                  <a:tcPr/>
                </a:tc>
                <a:tc>
                  <a:txBody>
                    <a:bodyPr/>
                    <a:lstStyle/>
                    <a:p>
                      <a:r>
                        <a:rPr lang="en-GB" b="1" dirty="0"/>
                        <a:t>37</a:t>
                      </a:r>
                    </a:p>
                  </a:txBody>
                  <a:tcPr/>
                </a:tc>
                <a:extLst>
                  <a:ext uri="{0D108BD9-81ED-4DB2-BD59-A6C34878D82A}">
                    <a16:rowId xmlns:a16="http://schemas.microsoft.com/office/drawing/2014/main" val="886483784"/>
                  </a:ext>
                </a:extLst>
              </a:tr>
            </a:tbl>
          </a:graphicData>
        </a:graphic>
      </p:graphicFrame>
    </p:spTree>
    <p:extLst>
      <p:ext uri="{BB962C8B-B14F-4D97-AF65-F5344CB8AC3E}">
        <p14:creationId xmlns:p14="http://schemas.microsoft.com/office/powerpoint/2010/main" val="20343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3A56-6303-C982-36B2-41E1BABFF8EC}"/>
            </a:ext>
          </a:extLst>
        </p:cNvPr>
        <p:cNvGrpSpPr/>
        <p:nvPr/>
      </p:nvGrpSpPr>
      <p:grpSpPr>
        <a:xfrm>
          <a:off x="0" y="0"/>
          <a:ext cx="0" cy="0"/>
          <a:chOff x="0" y="0"/>
          <a:chExt cx="0" cy="0"/>
        </a:xfrm>
      </p:grpSpPr>
      <p:sp>
        <p:nvSpPr>
          <p:cNvPr id="3" name="Datumsplatzhalter 2">
            <a:extLst>
              <a:ext uri="{FF2B5EF4-FFF2-40B4-BE49-F238E27FC236}">
                <a16:creationId xmlns:a16="http://schemas.microsoft.com/office/drawing/2014/main" id="{7A1388DE-5168-FA02-E4AF-38E885B7A8C6}"/>
              </a:ext>
            </a:extLst>
          </p:cNvPr>
          <p:cNvSpPr>
            <a:spLocks noGrp="1"/>
          </p:cNvSpPr>
          <p:nvPr>
            <p:ph type="dt" sz="half" idx="10"/>
          </p:nvPr>
        </p:nvSpPr>
        <p:spPr/>
        <p:txBody>
          <a:bodyPr/>
          <a:lstStyle/>
          <a:p>
            <a:fld id="{10060CF8-4C07-C64A-AADF-3A706FAB9EEF}" type="datetime1">
              <a:rPr lang="de-DE" smtClean="0"/>
              <a:t>27.04.2026</a:t>
            </a:fld>
            <a:endParaRPr lang="de-DE"/>
          </a:p>
        </p:txBody>
      </p:sp>
      <p:sp>
        <p:nvSpPr>
          <p:cNvPr id="4" name="Fußzeilenplatzhalter 3">
            <a:extLst>
              <a:ext uri="{FF2B5EF4-FFF2-40B4-BE49-F238E27FC236}">
                <a16:creationId xmlns:a16="http://schemas.microsoft.com/office/drawing/2014/main" id="{D0CCB85C-C8E5-1587-9B3E-74E84F9F8A89}"/>
              </a:ext>
            </a:extLst>
          </p:cNvPr>
          <p:cNvSpPr>
            <a:spLocks noGrp="1"/>
          </p:cNvSpPr>
          <p:nvPr>
            <p:ph type="ftr" sz="quarter" idx="11"/>
          </p:nvPr>
        </p:nvSpPr>
        <p:spPr/>
        <p:txBody>
          <a:bodyPr/>
          <a:lstStyle/>
          <a:p>
            <a:r>
              <a:rPr lang="de-DE"/>
              <a:t>Quelle: abc</a:t>
            </a:r>
          </a:p>
        </p:txBody>
      </p:sp>
      <p:sp>
        <p:nvSpPr>
          <p:cNvPr id="5" name="Foliennummernplatzhalter 4">
            <a:extLst>
              <a:ext uri="{FF2B5EF4-FFF2-40B4-BE49-F238E27FC236}">
                <a16:creationId xmlns:a16="http://schemas.microsoft.com/office/drawing/2014/main" id="{EC0A7C8C-4F3A-EEF6-52A0-7608E93B6D64}"/>
              </a:ext>
            </a:extLst>
          </p:cNvPr>
          <p:cNvSpPr>
            <a:spLocks noGrp="1"/>
          </p:cNvSpPr>
          <p:nvPr>
            <p:ph type="sldNum" sz="quarter" idx="12"/>
          </p:nvPr>
        </p:nvSpPr>
        <p:spPr/>
        <p:txBody>
          <a:bodyPr/>
          <a:lstStyle/>
          <a:p>
            <a:fld id="{C90A3CD0-3793-5047-9657-4F81540F3810}" type="slidenum">
              <a:rPr lang="de-DE" smtClean="0"/>
              <a:t>9</a:t>
            </a:fld>
            <a:endParaRPr lang="de-DE"/>
          </a:p>
        </p:txBody>
      </p:sp>
      <p:sp>
        <p:nvSpPr>
          <p:cNvPr id="6" name="Diagrammplatzhalter 5">
            <a:extLst>
              <a:ext uri="{FF2B5EF4-FFF2-40B4-BE49-F238E27FC236}">
                <a16:creationId xmlns:a16="http://schemas.microsoft.com/office/drawing/2014/main" id="{64FFCB85-195E-30EA-B5C0-E567BA2A25B0}"/>
              </a:ext>
            </a:extLst>
          </p:cNvPr>
          <p:cNvSpPr>
            <a:spLocks noGrp="1"/>
          </p:cNvSpPr>
          <p:nvPr>
            <p:ph type="chart" sz="quarter" idx="13"/>
          </p:nvPr>
        </p:nvSpPr>
        <p:spPr/>
        <p:txBody>
          <a:bodyPr>
            <a:normAutofit fontScale="92500"/>
          </a:bodyPr>
          <a:lstStyle/>
          <a:p>
            <a:pPr marL="0" indent="0">
              <a:buNone/>
            </a:pPr>
            <a:r>
              <a:rPr lang="ca-ES" dirty="0" err="1"/>
              <a:t>Reflections</a:t>
            </a:r>
            <a:r>
              <a:rPr lang="ca-ES" dirty="0"/>
              <a:t> on </a:t>
            </a:r>
            <a:r>
              <a:rPr lang="ca-ES" dirty="0" err="1"/>
              <a:t>the</a:t>
            </a:r>
            <a:r>
              <a:rPr lang="ca-ES" dirty="0"/>
              <a:t> </a:t>
            </a:r>
            <a:r>
              <a:rPr lang="ca-ES" dirty="0" err="1"/>
              <a:t>Interviews</a:t>
            </a:r>
            <a:r>
              <a:rPr lang="ca-ES" dirty="0"/>
              <a:t>:</a:t>
            </a:r>
          </a:p>
          <a:p>
            <a:r>
              <a:rPr lang="ca-ES" dirty="0" err="1"/>
              <a:t>Varying</a:t>
            </a:r>
            <a:r>
              <a:rPr lang="ca-ES" dirty="0"/>
              <a:t> </a:t>
            </a:r>
            <a:r>
              <a:rPr lang="ca-ES" dirty="0" err="1"/>
              <a:t>legth</a:t>
            </a:r>
            <a:r>
              <a:rPr lang="ca-ES" dirty="0"/>
              <a:t> of </a:t>
            </a:r>
            <a:r>
              <a:rPr lang="ca-ES" dirty="0" err="1"/>
              <a:t>Interviews</a:t>
            </a:r>
            <a:r>
              <a:rPr lang="ca-ES" dirty="0"/>
              <a:t> </a:t>
            </a:r>
          </a:p>
          <a:p>
            <a:r>
              <a:rPr lang="ca-ES" dirty="0" err="1"/>
              <a:t>Varying</a:t>
            </a:r>
            <a:r>
              <a:rPr lang="ca-ES" dirty="0"/>
              <a:t> </a:t>
            </a:r>
            <a:r>
              <a:rPr lang="ca-ES" dirty="0" err="1"/>
              <a:t>quality</a:t>
            </a:r>
            <a:r>
              <a:rPr lang="ca-ES" dirty="0"/>
              <a:t> of </a:t>
            </a:r>
            <a:r>
              <a:rPr lang="ca-ES" dirty="0" err="1"/>
              <a:t>handouts</a:t>
            </a:r>
            <a:r>
              <a:rPr lang="ca-ES" dirty="0"/>
              <a:t> </a:t>
            </a:r>
          </a:p>
          <a:p>
            <a:pPr marL="0" indent="0">
              <a:buNone/>
            </a:pPr>
            <a:r>
              <a:rPr lang="ca-ES" dirty="0" err="1"/>
              <a:t>Observations</a:t>
            </a:r>
            <a:r>
              <a:rPr lang="ca-ES" dirty="0"/>
              <a:t>:</a:t>
            </a:r>
          </a:p>
          <a:p>
            <a:r>
              <a:rPr lang="ca-ES" b="1" dirty="0" err="1"/>
              <a:t>Housing</a:t>
            </a:r>
            <a:r>
              <a:rPr lang="ca-ES" b="1" dirty="0"/>
              <a:t> </a:t>
            </a:r>
            <a:r>
              <a:rPr lang="ca-ES" b="1" dirty="0" err="1"/>
              <a:t>and</a:t>
            </a:r>
            <a:r>
              <a:rPr lang="ca-ES" b="1" dirty="0"/>
              <a:t> COVID</a:t>
            </a:r>
            <a:r>
              <a:rPr lang="ca-ES" dirty="0"/>
              <a:t>, (</a:t>
            </a:r>
            <a:r>
              <a:rPr lang="ca-ES" dirty="0" err="1"/>
              <a:t>Moving</a:t>
            </a:r>
            <a:r>
              <a:rPr lang="ca-ES" dirty="0"/>
              <a:t> </a:t>
            </a:r>
            <a:r>
              <a:rPr lang="ca-ES" dirty="0" err="1"/>
              <a:t>back</a:t>
            </a:r>
            <a:r>
              <a:rPr lang="ca-ES" dirty="0"/>
              <a:t> home; </a:t>
            </a:r>
            <a:r>
              <a:rPr lang="ca-ES" dirty="0" err="1"/>
              <a:t>housing</a:t>
            </a:r>
            <a:r>
              <a:rPr lang="ca-ES" dirty="0"/>
              <a:t> </a:t>
            </a:r>
            <a:r>
              <a:rPr lang="ca-ES" dirty="0" err="1"/>
              <a:t>prices</a:t>
            </a:r>
            <a:r>
              <a:rPr lang="ca-ES" dirty="0"/>
              <a:t>) </a:t>
            </a:r>
          </a:p>
          <a:p>
            <a:r>
              <a:rPr lang="ca-ES" b="1" dirty="0" err="1"/>
              <a:t>Precarity</a:t>
            </a:r>
            <a:r>
              <a:rPr lang="ca-ES" b="1" dirty="0"/>
              <a:t> is </a:t>
            </a:r>
            <a:r>
              <a:rPr lang="ca-ES" b="1" dirty="0" err="1"/>
              <a:t>not</a:t>
            </a:r>
            <a:r>
              <a:rPr lang="ca-ES" b="1" dirty="0"/>
              <a:t> </a:t>
            </a:r>
            <a:r>
              <a:rPr lang="ca-ES" b="1" dirty="0" err="1"/>
              <a:t>necessarily</a:t>
            </a:r>
            <a:r>
              <a:rPr lang="ca-ES" b="1" dirty="0"/>
              <a:t> </a:t>
            </a:r>
            <a:r>
              <a:rPr lang="ca-ES" b="1" dirty="0" err="1"/>
              <a:t>perceived</a:t>
            </a:r>
            <a:r>
              <a:rPr lang="ca-ES" dirty="0"/>
              <a:t>; focus on </a:t>
            </a:r>
            <a:r>
              <a:rPr lang="ca-ES" dirty="0" err="1"/>
              <a:t>other</a:t>
            </a:r>
            <a:r>
              <a:rPr lang="ca-ES" dirty="0"/>
              <a:t> </a:t>
            </a:r>
            <a:r>
              <a:rPr lang="ca-ES" dirty="0" err="1"/>
              <a:t>things</a:t>
            </a:r>
            <a:r>
              <a:rPr lang="ca-ES" dirty="0"/>
              <a:t> (</a:t>
            </a:r>
            <a:r>
              <a:rPr lang="ca-ES" dirty="0" err="1"/>
              <a:t>finding</a:t>
            </a:r>
            <a:r>
              <a:rPr lang="ca-ES" dirty="0"/>
              <a:t> </a:t>
            </a:r>
            <a:r>
              <a:rPr lang="ca-ES" dirty="0" err="1"/>
              <a:t>out</a:t>
            </a:r>
            <a:r>
              <a:rPr lang="ca-ES" dirty="0"/>
              <a:t> </a:t>
            </a:r>
            <a:r>
              <a:rPr lang="ca-ES" dirty="0" err="1"/>
              <a:t>what</a:t>
            </a:r>
            <a:r>
              <a:rPr lang="ca-ES" dirty="0"/>
              <a:t> </a:t>
            </a:r>
            <a:r>
              <a:rPr lang="ca-ES" dirty="0" err="1"/>
              <a:t>they</a:t>
            </a:r>
            <a:r>
              <a:rPr lang="ca-ES" dirty="0"/>
              <a:t> </a:t>
            </a:r>
            <a:r>
              <a:rPr lang="ca-ES" dirty="0" err="1"/>
              <a:t>want</a:t>
            </a:r>
            <a:r>
              <a:rPr lang="ca-ES" dirty="0"/>
              <a:t>, </a:t>
            </a:r>
            <a:r>
              <a:rPr lang="ca-ES" dirty="0" err="1"/>
              <a:t>what</a:t>
            </a:r>
            <a:r>
              <a:rPr lang="ca-ES" dirty="0"/>
              <a:t> </a:t>
            </a:r>
            <a:r>
              <a:rPr lang="ca-ES" dirty="0" err="1"/>
              <a:t>they</a:t>
            </a:r>
            <a:r>
              <a:rPr lang="ca-ES" dirty="0"/>
              <a:t> </a:t>
            </a:r>
            <a:r>
              <a:rPr lang="ca-ES" dirty="0" err="1"/>
              <a:t>are</a:t>
            </a:r>
            <a:r>
              <a:rPr lang="ca-ES" dirty="0"/>
              <a:t> </a:t>
            </a:r>
            <a:r>
              <a:rPr lang="ca-ES" dirty="0" err="1"/>
              <a:t>good</a:t>
            </a:r>
            <a:r>
              <a:rPr lang="ca-ES" dirty="0"/>
              <a:t> </a:t>
            </a:r>
            <a:r>
              <a:rPr lang="ca-ES" dirty="0" err="1"/>
              <a:t>at</a:t>
            </a:r>
            <a:r>
              <a:rPr lang="ca-ES" dirty="0"/>
              <a:t>, </a:t>
            </a:r>
            <a:r>
              <a:rPr lang="ca-ES" dirty="0" err="1"/>
              <a:t>feeling</a:t>
            </a:r>
            <a:r>
              <a:rPr lang="ca-ES" dirty="0"/>
              <a:t> </a:t>
            </a:r>
            <a:r>
              <a:rPr lang="ca-ES" dirty="0" err="1"/>
              <a:t>inexperiences</a:t>
            </a:r>
            <a:r>
              <a:rPr lang="ca-ES" dirty="0"/>
              <a:t>, </a:t>
            </a:r>
            <a:r>
              <a:rPr lang="ca-ES" dirty="0" err="1"/>
              <a:t>lacking</a:t>
            </a:r>
            <a:r>
              <a:rPr lang="ca-ES" dirty="0"/>
              <a:t> </a:t>
            </a:r>
            <a:r>
              <a:rPr lang="ca-ES" dirty="0" err="1"/>
              <a:t>knowledge</a:t>
            </a:r>
            <a:r>
              <a:rPr lang="ca-ES" dirty="0"/>
              <a:t> </a:t>
            </a:r>
            <a:r>
              <a:rPr lang="ca-ES" dirty="0" err="1"/>
              <a:t>about</a:t>
            </a:r>
            <a:r>
              <a:rPr lang="ca-ES" dirty="0"/>
              <a:t> </a:t>
            </a:r>
            <a:r>
              <a:rPr lang="ca-ES" dirty="0" err="1"/>
              <a:t>contracts</a:t>
            </a:r>
            <a:r>
              <a:rPr lang="ca-ES" dirty="0"/>
              <a:t>, </a:t>
            </a:r>
            <a:r>
              <a:rPr lang="ca-ES" dirty="0" err="1"/>
              <a:t>rights</a:t>
            </a:r>
            <a:r>
              <a:rPr lang="ca-ES" dirty="0"/>
              <a:t> etc.</a:t>
            </a:r>
          </a:p>
          <a:p>
            <a:r>
              <a:rPr lang="ca-ES" dirty="0" err="1"/>
              <a:t>Meaning</a:t>
            </a:r>
            <a:r>
              <a:rPr lang="ca-ES" dirty="0"/>
              <a:t> of </a:t>
            </a:r>
            <a:r>
              <a:rPr lang="ca-ES" dirty="0" err="1"/>
              <a:t>adulthood</a:t>
            </a:r>
            <a:r>
              <a:rPr lang="ca-ES" dirty="0"/>
              <a:t>: </a:t>
            </a:r>
            <a:r>
              <a:rPr lang="ca-ES" b="1" dirty="0" err="1"/>
              <a:t>being</a:t>
            </a:r>
            <a:r>
              <a:rPr lang="ca-ES" b="1" dirty="0"/>
              <a:t> confident, </a:t>
            </a:r>
            <a:r>
              <a:rPr lang="ca-ES" b="1" dirty="0" err="1"/>
              <a:t>having</a:t>
            </a:r>
            <a:r>
              <a:rPr lang="ca-ES" b="1" dirty="0"/>
              <a:t> </a:t>
            </a:r>
            <a:r>
              <a:rPr lang="ca-ES" b="1" dirty="0" err="1"/>
              <a:t>repsonsibility</a:t>
            </a:r>
            <a:r>
              <a:rPr lang="ca-ES" dirty="0"/>
              <a:t>, </a:t>
            </a:r>
            <a:r>
              <a:rPr lang="ca-ES" dirty="0" err="1"/>
              <a:t>being</a:t>
            </a:r>
            <a:r>
              <a:rPr lang="ca-ES" dirty="0"/>
              <a:t> </a:t>
            </a:r>
            <a:r>
              <a:rPr lang="ca-ES" dirty="0" err="1"/>
              <a:t>emotionally</a:t>
            </a:r>
            <a:r>
              <a:rPr lang="ca-ES" dirty="0"/>
              <a:t> </a:t>
            </a:r>
            <a:r>
              <a:rPr lang="ca-ES" dirty="0" err="1"/>
              <a:t>mature</a:t>
            </a:r>
            <a:endParaRPr lang="ca-ES" dirty="0"/>
          </a:p>
          <a:p>
            <a:r>
              <a:rPr lang="ca-ES" dirty="0" err="1"/>
              <a:t>Many</a:t>
            </a:r>
            <a:r>
              <a:rPr lang="ca-ES" dirty="0"/>
              <a:t> participants, </a:t>
            </a:r>
            <a:r>
              <a:rPr lang="ca-ES" dirty="0" err="1"/>
              <a:t>even</a:t>
            </a:r>
            <a:r>
              <a:rPr lang="ca-ES" dirty="0"/>
              <a:t> in </a:t>
            </a:r>
            <a:r>
              <a:rPr lang="ca-ES" dirty="0" err="1"/>
              <a:t>their</a:t>
            </a:r>
            <a:r>
              <a:rPr lang="ca-ES" dirty="0"/>
              <a:t> </a:t>
            </a:r>
            <a:r>
              <a:rPr lang="ca-ES" dirty="0" err="1"/>
              <a:t>late</a:t>
            </a:r>
            <a:r>
              <a:rPr lang="ca-ES" dirty="0"/>
              <a:t> 20s, </a:t>
            </a:r>
            <a:r>
              <a:rPr lang="ca-ES" b="1" dirty="0"/>
              <a:t>do </a:t>
            </a:r>
            <a:r>
              <a:rPr lang="ca-ES" b="1" dirty="0" err="1"/>
              <a:t>not</a:t>
            </a:r>
            <a:r>
              <a:rPr lang="ca-ES" b="1" dirty="0"/>
              <a:t> </a:t>
            </a:r>
            <a:r>
              <a:rPr lang="ca-ES" b="1" dirty="0" err="1"/>
              <a:t>fully</a:t>
            </a:r>
            <a:r>
              <a:rPr lang="ca-ES" b="1" dirty="0"/>
              <a:t> </a:t>
            </a:r>
            <a:r>
              <a:rPr lang="ca-ES" b="1" dirty="0" err="1"/>
              <a:t>consider</a:t>
            </a:r>
            <a:r>
              <a:rPr lang="ca-ES" b="1" dirty="0"/>
              <a:t> </a:t>
            </a:r>
            <a:r>
              <a:rPr lang="ca-ES" b="1" dirty="0" err="1"/>
              <a:t>themselves</a:t>
            </a:r>
            <a:r>
              <a:rPr lang="ca-ES" b="1" dirty="0"/>
              <a:t> ad</a:t>
            </a:r>
            <a:r>
              <a:rPr lang="ca-ES" dirty="0"/>
              <a:t>ults</a:t>
            </a:r>
          </a:p>
          <a:p>
            <a:pPr marL="0" indent="0">
              <a:buNone/>
            </a:pPr>
            <a:endParaRPr lang="ca-ES" dirty="0"/>
          </a:p>
          <a:p>
            <a:pPr marL="0" indent="0">
              <a:buNone/>
            </a:pPr>
            <a:endParaRPr lang="en-US" dirty="0"/>
          </a:p>
          <a:p>
            <a:endParaRPr lang="de-DE" dirty="0"/>
          </a:p>
        </p:txBody>
      </p:sp>
      <p:sp>
        <p:nvSpPr>
          <p:cNvPr id="7" name="Titel 1">
            <a:extLst>
              <a:ext uri="{FF2B5EF4-FFF2-40B4-BE49-F238E27FC236}">
                <a16:creationId xmlns:a16="http://schemas.microsoft.com/office/drawing/2014/main" id="{193320D1-C378-D265-D3E8-B3097DC4C7F3}"/>
              </a:ext>
            </a:extLst>
          </p:cNvPr>
          <p:cNvSpPr>
            <a:spLocks noGrp="1"/>
          </p:cNvSpPr>
          <p:nvPr>
            <p:ph type="title"/>
          </p:nvPr>
        </p:nvSpPr>
        <p:spPr>
          <a:xfrm>
            <a:off x="825015" y="728663"/>
            <a:ext cx="10515600" cy="720725"/>
          </a:xfrm>
        </p:spPr>
        <p:txBody>
          <a:bodyPr/>
          <a:lstStyle/>
          <a:p>
            <a:r>
              <a:rPr lang="de-DE" dirty="0"/>
              <a:t>Preliminary Findings</a:t>
            </a:r>
          </a:p>
        </p:txBody>
      </p:sp>
    </p:spTree>
    <p:extLst>
      <p:ext uri="{BB962C8B-B14F-4D97-AF65-F5344CB8AC3E}">
        <p14:creationId xmlns:p14="http://schemas.microsoft.com/office/powerpoint/2010/main" val="3602989015"/>
      </p:ext>
    </p:extLst>
  </p:cSld>
  <p:clrMapOvr>
    <a:masterClrMapping/>
  </p:clrMapOvr>
</p:sld>
</file>

<file path=ppt/theme/theme1.xml><?xml version="1.0" encoding="utf-8"?>
<a:theme xmlns:a="http://schemas.openxmlformats.org/drawingml/2006/main" name="Office">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esentation_nextUP_TEST1.potx" id="{C2058B12-9164-6A49-A5C4-5C87A639CDB7}" vid="{C7EFB9AF-558C-404E-A006-973ADCCB40C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4814fa1-1a0b-42d1-967a-caddbf829325}" enabled="1" method="Standard" siteId="{fa6944af-cc7c-4cd8-9154-c01132798910}" contentBits="1" removed="0"/>
</clbl:labelList>
</file>

<file path=docProps/app.xml><?xml version="1.0" encoding="utf-8"?>
<Properties xmlns="http://schemas.openxmlformats.org/officeDocument/2006/extended-properties" xmlns:vt="http://schemas.openxmlformats.org/officeDocument/2006/docPropsVTypes">
  <Template/>
  <TotalTime>0</TotalTime>
  <Words>897</Words>
  <Application>Microsoft Office PowerPoint</Application>
  <PresentationFormat>Widescreen</PresentationFormat>
  <Paragraphs>185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Aptos Display</vt:lpstr>
      <vt:lpstr>Segoe UI</vt:lpstr>
      <vt:lpstr>Wingdings</vt:lpstr>
      <vt:lpstr>Aptos</vt:lpstr>
      <vt:lpstr>Calibri</vt:lpstr>
      <vt:lpstr>Office</vt:lpstr>
      <vt:lpstr>PowerPoint Presentation</vt:lpstr>
      <vt:lpstr>PERCEPTIONS OF YOUTH</vt:lpstr>
      <vt:lpstr>What is this WP about?</vt:lpstr>
      <vt:lpstr>Key Concepts</vt:lpstr>
      <vt:lpstr>Key Concepts: Transitions</vt:lpstr>
      <vt:lpstr>PowerPoint Presentation</vt:lpstr>
      <vt:lpstr>Interviews</vt:lpstr>
      <vt:lpstr>First Wave of Interviews</vt:lpstr>
      <vt:lpstr>Preliminary Findings</vt:lpstr>
      <vt:lpstr>What surprised us or challenged our assumptions?</vt:lpstr>
      <vt:lpstr>Relevance</vt:lpstr>
      <vt:lpstr>Next Steps</vt:lpstr>
      <vt:lpstr>Discussion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gisela erasin</dc:creator>
  <cp:lastModifiedBy>Yulia Shumilova (TAU)</cp:lastModifiedBy>
  <cp:revision>25</cp:revision>
  <dcterms:created xsi:type="dcterms:W3CDTF">2025-04-05T12:46:06Z</dcterms:created>
  <dcterms:modified xsi:type="dcterms:W3CDTF">2026-04-27T09:53:08Z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Office:8</vt:lpwstr>
  </property>
  <property fmtid="{D5CDD505-2E9C-101B-9397-08002B2CF9AE}" pid="3" name="ClassificationContentMarkingHeaderText">
    <vt:lpwstr>TUNI Luottamuksellinen - Confidential (3Y)</vt:lpwstr>
  </property>
</Properties>
</file>